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6" r:id="rId5"/>
    <p:sldId id="259" r:id="rId6"/>
    <p:sldId id="330" r:id="rId7"/>
    <p:sldId id="325" r:id="rId8"/>
    <p:sldId id="350" r:id="rId9"/>
    <p:sldId id="355" r:id="rId10"/>
    <p:sldId id="351" r:id="rId11"/>
    <p:sldId id="359" r:id="rId12"/>
    <p:sldId id="357" r:id="rId13"/>
    <p:sldId id="353" r:id="rId14"/>
    <p:sldId id="352" r:id="rId15"/>
    <p:sldId id="360" r:id="rId16"/>
    <p:sldId id="363" r:id="rId17"/>
    <p:sldId id="356" r:id="rId18"/>
    <p:sldId id="362" r:id="rId19"/>
    <p:sldId id="364" r:id="rId20"/>
    <p:sldId id="365" r:id="rId21"/>
    <p:sldId id="257" r:id="rId2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autoAdjust="0"/>
    <p:restoredTop sz="85050" autoAdjust="0"/>
  </p:normalViewPr>
  <p:slideViewPr>
    <p:cSldViewPr snapToGrid="0" snapToObjects="1">
      <p:cViewPr varScale="1">
        <p:scale>
          <a:sx n="67" d="100"/>
          <a:sy n="67" d="100"/>
        </p:scale>
        <p:origin x="1100" y="4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001" tIns="45501" rIns="91001" bIns="45501" rtlCol="0"/>
          <a:lstStyle>
            <a:lvl1pPr algn="r">
              <a:defRPr sz="1200"/>
            </a:lvl1pPr>
          </a:lstStyle>
          <a:p>
            <a:fld id="{1C0D5FD1-F67D-3E4F-9CA5-699A550CF3E1}" type="datetimeFigureOut">
              <a:rPr lang="en-US" smtClean="0"/>
              <a:t>1/28/2022</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001" tIns="45501" rIns="91001" bIns="45501"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001" tIns="45501" rIns="91001" bIns="455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001" tIns="45501" rIns="91001" bIns="45501"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001" tIns="45501" rIns="91001" bIns="45501" rtlCol="0" anchor="b"/>
          <a:lstStyle>
            <a:lvl1pPr algn="r">
              <a:defRPr sz="1200"/>
            </a:lvl1pPr>
          </a:lstStyle>
          <a:p>
            <a:fld id="{200F749F-5391-A443-A612-05A65342C53C}" type="slidenum">
              <a:rPr lang="en-US" smtClean="0"/>
              <a:t>‹#›</a:t>
            </a:fld>
            <a:endParaRPr lang="en-US"/>
          </a:p>
        </p:txBody>
      </p:sp>
    </p:spTree>
    <p:extLst>
      <p:ext uri="{BB962C8B-B14F-4D97-AF65-F5344CB8AC3E}">
        <p14:creationId xmlns:p14="http://schemas.microsoft.com/office/powerpoint/2010/main" val="205800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0F749F-5391-A443-A612-05A65342C53C}" type="slidenum">
              <a:rPr lang="en-US" smtClean="0"/>
              <a:t>1</a:t>
            </a:fld>
            <a:endParaRPr lang="en-US"/>
          </a:p>
        </p:txBody>
      </p:sp>
    </p:spTree>
    <p:extLst>
      <p:ext uri="{BB962C8B-B14F-4D97-AF65-F5344CB8AC3E}">
        <p14:creationId xmlns:p14="http://schemas.microsoft.com/office/powerpoint/2010/main" val="154860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1D41C9-1F90-8043-A60E-34A671AF975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191395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D41C9-1F90-8043-A60E-34A671AF975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101097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D41C9-1F90-8043-A60E-34A671AF975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51615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D41C9-1F90-8043-A60E-34A671AF975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64692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D41C9-1F90-8043-A60E-34A671AF975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17371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1D41C9-1F90-8043-A60E-34A671AF9756}"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114162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1D41C9-1F90-8043-A60E-34A671AF9756}"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170543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1D41C9-1F90-8043-A60E-34A671AF9756}"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71842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D41C9-1F90-8043-A60E-34A671AF9756}"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148808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D41C9-1F90-8043-A60E-34A671AF9756}"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57985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D41C9-1F90-8043-A60E-34A671AF9756}"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A68D0-579B-F548-8C28-9D80BF91EC3B}" type="slidenum">
              <a:rPr lang="en-US" smtClean="0"/>
              <a:t>‹#›</a:t>
            </a:fld>
            <a:endParaRPr lang="en-US"/>
          </a:p>
        </p:txBody>
      </p:sp>
    </p:spTree>
    <p:extLst>
      <p:ext uri="{BB962C8B-B14F-4D97-AF65-F5344CB8AC3E}">
        <p14:creationId xmlns:p14="http://schemas.microsoft.com/office/powerpoint/2010/main" val="35910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D41C9-1F90-8043-A60E-34A671AF9756}" type="datetimeFigureOut">
              <a:rPr lang="en-US" smtClean="0"/>
              <a:t>1/28/2022</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A68D0-579B-F548-8C28-9D80BF91EC3B}" type="slidenum">
              <a:rPr lang="en-US" smtClean="0"/>
              <a:t>‹#›</a:t>
            </a:fld>
            <a:endParaRPr lang="en-US"/>
          </a:p>
        </p:txBody>
      </p:sp>
    </p:spTree>
    <p:extLst>
      <p:ext uri="{BB962C8B-B14F-4D97-AF65-F5344CB8AC3E}">
        <p14:creationId xmlns:p14="http://schemas.microsoft.com/office/powerpoint/2010/main" val="1768750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456887" y="664615"/>
            <a:ext cx="4626557" cy="1538883"/>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en-US" sz="2800" b="1" dirty="0"/>
              <a:t>MULTI SEASON PLANTING PROGRESS REPORT </a:t>
            </a:r>
          </a:p>
          <a:p>
            <a:pPr algn="ctr"/>
            <a:endParaRPr lang="en-US" sz="1000" b="1" dirty="0"/>
          </a:p>
          <a:p>
            <a:pPr algn="ctr"/>
            <a:r>
              <a:rPr lang="en-US" sz="2800" b="1" dirty="0"/>
              <a:t>OCTOBER 2020</a:t>
            </a:r>
          </a:p>
        </p:txBody>
      </p:sp>
    </p:spTree>
    <p:extLst>
      <p:ext uri="{BB962C8B-B14F-4D97-AF65-F5344CB8AC3E}">
        <p14:creationId xmlns:p14="http://schemas.microsoft.com/office/powerpoint/2010/main" val="138474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14" y="18256"/>
            <a:ext cx="9830585" cy="1122388"/>
          </a:xfrm>
          <a:solidFill>
            <a:srgbClr val="00B050"/>
          </a:solidFill>
        </p:spPr>
        <p:txBody>
          <a:bodyPr>
            <a:normAutofit/>
          </a:bodyPr>
          <a:lstStyle/>
          <a:p>
            <a:pPr algn="ctr"/>
            <a:r>
              <a:rPr lang="en-US" sz="3600" b="1" dirty="0">
                <a:latin typeface="+mn-lt"/>
                <a:cs typeface="Arial" panose="020B0604020202020204" pitchFamily="34" charset="0"/>
              </a:rPr>
              <a:t>MECHANISATION MODEL CHALLENGES</a:t>
            </a:r>
          </a:p>
        </p:txBody>
      </p:sp>
      <p:sp>
        <p:nvSpPr>
          <p:cNvPr id="3" name="Content Placeholder 2">
            <a:extLst>
              <a:ext uri="{FF2B5EF4-FFF2-40B4-BE49-F238E27FC236}">
                <a16:creationId xmlns:a16="http://schemas.microsoft.com/office/drawing/2014/main" id="{E4844CD4-19D2-49D4-AE41-2B9D3E6D8405}"/>
              </a:ext>
            </a:extLst>
          </p:cNvPr>
          <p:cNvSpPr>
            <a:spLocks noGrp="1"/>
          </p:cNvSpPr>
          <p:nvPr>
            <p:ph idx="1"/>
          </p:nvPr>
        </p:nvSpPr>
        <p:spPr>
          <a:xfrm>
            <a:off x="200271" y="1390649"/>
            <a:ext cx="8543925" cy="4371975"/>
          </a:xfrm>
        </p:spPr>
        <p:txBody>
          <a:bodyPr>
            <a:normAutofit fontScale="85000" lnSpcReduction="20000"/>
          </a:bodyPr>
          <a:lstStyle/>
          <a:p>
            <a:pPr algn="just"/>
            <a:r>
              <a:rPr lang="en-US" dirty="0"/>
              <a:t>Planting season across all districts has started (Sept- early Dec) while </a:t>
            </a:r>
            <a:r>
              <a:rPr lang="en-ZA" dirty="0"/>
              <a:t>Service Providers have not been appointed.  </a:t>
            </a:r>
          </a:p>
          <a:p>
            <a:pPr algn="just"/>
            <a:r>
              <a:rPr lang="en-ZA" dirty="0"/>
              <a:t>Appointment of service providers might be appointed towards mid-Nov 2020, not aligned to planting season and climatic conditions. This will have an impact on overall project delivery and production yields</a:t>
            </a:r>
          </a:p>
          <a:p>
            <a:pPr algn="just"/>
            <a:r>
              <a:rPr lang="en-ZA" dirty="0"/>
              <a:t>Service Level Agreement for management of Service providers MUST be developed to assist in mitigating some of the challenges encountered with Contractors over the years. </a:t>
            </a:r>
          </a:p>
          <a:p>
            <a:pPr algn="just"/>
            <a:r>
              <a:rPr lang="en-ZA" dirty="0"/>
              <a:t>Purchase of adequate tractors and equipment for iLembe and eThekwini District has not been finalised.  </a:t>
            </a:r>
          </a:p>
          <a:p>
            <a:pPr algn="just"/>
            <a:r>
              <a:rPr lang="en-ZA" dirty="0"/>
              <a:t>Implementation plan and resources required for iLembe and eThekwini not in place. </a:t>
            </a:r>
            <a:r>
              <a:rPr lang="en-ZA" sz="2400" i="1" dirty="0"/>
              <a:t>(maintenance plan of all equipment and machinery, supply of diesel, drivers, storage facilities and security of the fleet)</a:t>
            </a:r>
          </a:p>
        </p:txBody>
      </p:sp>
    </p:spTree>
    <p:extLst>
      <p:ext uri="{BB962C8B-B14F-4D97-AF65-F5344CB8AC3E}">
        <p14:creationId xmlns:p14="http://schemas.microsoft.com/office/powerpoint/2010/main" val="340065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52"/>
            <a:ext cx="9906000" cy="725424"/>
          </a:xfrm>
          <a:solidFill>
            <a:srgbClr val="00B050"/>
          </a:solidFill>
        </p:spPr>
        <p:txBody>
          <a:bodyPr>
            <a:normAutofit/>
          </a:bodyPr>
          <a:lstStyle/>
          <a:p>
            <a:pPr algn="ctr"/>
            <a:r>
              <a:rPr lang="en-US" sz="3600" b="1" dirty="0">
                <a:latin typeface="+mn-lt"/>
                <a:cs typeface="Arial" panose="020B0604020202020204" pitchFamily="34" charset="0"/>
              </a:rPr>
              <a:t>INPUTS STORAGE FACILITIES</a:t>
            </a:r>
          </a:p>
        </p:txBody>
      </p:sp>
      <p:graphicFrame>
        <p:nvGraphicFramePr>
          <p:cNvPr id="4" name="Table 3">
            <a:extLst>
              <a:ext uri="{FF2B5EF4-FFF2-40B4-BE49-F238E27FC236}">
                <a16:creationId xmlns:a16="http://schemas.microsoft.com/office/drawing/2014/main" id="{C512B39F-5512-47DD-A35E-4192FB084566}"/>
              </a:ext>
            </a:extLst>
          </p:cNvPr>
          <p:cNvGraphicFramePr>
            <a:graphicFrameLocks noGrp="1"/>
          </p:cNvGraphicFramePr>
          <p:nvPr>
            <p:extLst>
              <p:ext uri="{D42A27DB-BD31-4B8C-83A1-F6EECF244321}">
                <p14:modId xmlns:p14="http://schemas.microsoft.com/office/powerpoint/2010/main" val="4114620692"/>
              </p:ext>
            </p:extLst>
          </p:nvPr>
        </p:nvGraphicFramePr>
        <p:xfrm>
          <a:off x="371475" y="826710"/>
          <a:ext cx="9098344" cy="5851671"/>
        </p:xfrm>
        <a:graphic>
          <a:graphicData uri="http://schemas.openxmlformats.org/drawingml/2006/table">
            <a:tbl>
              <a:tblPr/>
              <a:tblGrid>
                <a:gridCol w="1646675">
                  <a:extLst>
                    <a:ext uri="{9D8B030D-6E8A-4147-A177-3AD203B41FA5}">
                      <a16:colId xmlns:a16="http://schemas.microsoft.com/office/drawing/2014/main" val="2886799137"/>
                    </a:ext>
                  </a:extLst>
                </a:gridCol>
                <a:gridCol w="736061">
                  <a:extLst>
                    <a:ext uri="{9D8B030D-6E8A-4147-A177-3AD203B41FA5}">
                      <a16:colId xmlns:a16="http://schemas.microsoft.com/office/drawing/2014/main" val="3578167567"/>
                    </a:ext>
                  </a:extLst>
                </a:gridCol>
                <a:gridCol w="3130779">
                  <a:extLst>
                    <a:ext uri="{9D8B030D-6E8A-4147-A177-3AD203B41FA5}">
                      <a16:colId xmlns:a16="http://schemas.microsoft.com/office/drawing/2014/main" val="2350869678"/>
                    </a:ext>
                  </a:extLst>
                </a:gridCol>
                <a:gridCol w="856929">
                  <a:extLst>
                    <a:ext uri="{9D8B030D-6E8A-4147-A177-3AD203B41FA5}">
                      <a16:colId xmlns:a16="http://schemas.microsoft.com/office/drawing/2014/main" val="2024200167"/>
                    </a:ext>
                  </a:extLst>
                </a:gridCol>
                <a:gridCol w="2727900">
                  <a:extLst>
                    <a:ext uri="{9D8B030D-6E8A-4147-A177-3AD203B41FA5}">
                      <a16:colId xmlns:a16="http://schemas.microsoft.com/office/drawing/2014/main" val="1849637317"/>
                    </a:ext>
                  </a:extLst>
                </a:gridCol>
              </a:tblGrid>
              <a:tr h="206010">
                <a:tc>
                  <a:txBody>
                    <a:bodyPr/>
                    <a:lstStyle/>
                    <a:p>
                      <a:pPr algn="l" fontAlgn="b"/>
                      <a:r>
                        <a:rPr lang="en-ZA" sz="1100" b="1" i="0" u="none" strike="noStrike" dirty="0">
                          <a:solidFill>
                            <a:srgbClr val="000000"/>
                          </a:solidFill>
                          <a:effectLst/>
                          <a:latin typeface="Calibri" panose="020F0502020204030204" pitchFamily="34" charset="0"/>
                        </a:rPr>
                        <a:t>DISTRICT NAME</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7171"/>
                    </a:solidFill>
                  </a:tcPr>
                </a:tc>
                <a:tc gridSpan="2">
                  <a:txBody>
                    <a:bodyPr/>
                    <a:lstStyle/>
                    <a:p>
                      <a:pPr algn="l" fontAlgn="b"/>
                      <a:r>
                        <a:rPr lang="en-ZA" sz="1100" b="1" i="0" u="none" strike="noStrike">
                          <a:solidFill>
                            <a:srgbClr val="000000"/>
                          </a:solidFill>
                          <a:effectLst/>
                          <a:latin typeface="Calibri" panose="020F0502020204030204" pitchFamily="34" charset="0"/>
                        </a:rPr>
                        <a:t>STORAGE FACILITIES</a:t>
                      </a:r>
                      <a:endParaRPr lang="en-ZA" sz="11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ZA"/>
                    </a:p>
                  </a:txBody>
                  <a:tcPr/>
                </a:tc>
                <a:tc gridSpan="2">
                  <a:txBody>
                    <a:bodyPr/>
                    <a:lstStyle/>
                    <a:p>
                      <a:pPr algn="ctr" fontAlgn="b"/>
                      <a:r>
                        <a:rPr lang="en-ZA" sz="1100" b="1" i="0" u="none" strike="noStrike" dirty="0">
                          <a:solidFill>
                            <a:srgbClr val="000000"/>
                          </a:solidFill>
                          <a:effectLst/>
                          <a:latin typeface="Calibri" panose="020F0502020204030204" pitchFamily="34" charset="0"/>
                        </a:rPr>
                        <a:t>INPUTS AVAILABILITY</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ZA"/>
                    </a:p>
                  </a:txBody>
                  <a:tcPr/>
                </a:tc>
                <a:extLst>
                  <a:ext uri="{0D108BD9-81ED-4DB2-BD59-A6C34878D82A}">
                    <a16:rowId xmlns:a16="http://schemas.microsoft.com/office/drawing/2014/main" val="3764059156"/>
                  </a:ext>
                </a:extLst>
              </a:tr>
              <a:tr h="388355">
                <a:tc>
                  <a:txBody>
                    <a:bodyPr/>
                    <a:lstStyle/>
                    <a:p>
                      <a:pPr algn="l" fontAlgn="b"/>
                      <a:r>
                        <a:rPr lang="en-ZA" sz="1100" b="0" i="0" u="none" strike="noStrike" dirty="0">
                          <a:solidFill>
                            <a:srgbClr val="000000"/>
                          </a:solidFill>
                          <a:effectLst/>
                          <a:latin typeface="Calibri" panose="020F0502020204030204" pitchFamily="34" charset="0"/>
                        </a:rPr>
                        <a:t> </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Available Yes/ No</a:t>
                      </a:r>
                      <a:endParaRPr lang="en-ZA" sz="1100" b="0"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AEAAAA"/>
                    </a:solidFill>
                  </a:tcPr>
                </a:tc>
                <a:tc>
                  <a:txBody>
                    <a:bodyPr/>
                    <a:lstStyle/>
                    <a:p>
                      <a:pPr algn="l" fontAlgn="b"/>
                      <a:r>
                        <a:rPr lang="en-ZA" sz="1100" b="1" i="0" u="none" strike="noStrike" dirty="0">
                          <a:solidFill>
                            <a:srgbClr val="000000"/>
                          </a:solidFill>
                          <a:effectLst/>
                          <a:latin typeface="Calibri" panose="020F0502020204030204" pitchFamily="34" charset="0"/>
                        </a:rPr>
                        <a:t>Comments</a:t>
                      </a:r>
                      <a:endParaRPr lang="en-ZA" sz="1100" b="0" i="0" u="none" strike="noStrike" dirty="0">
                        <a:solidFill>
                          <a:srgbClr val="000000"/>
                        </a:solidFill>
                        <a:effectLst/>
                        <a:latin typeface="Calibri" panose="020F0502020204030204" pitchFamily="34" charset="0"/>
                      </a:endParaRPr>
                    </a:p>
                  </a:txBody>
                  <a:tcPr marL="7145" marR="7145" marT="714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EAAAA"/>
                    </a:solidFill>
                  </a:tcPr>
                </a:tc>
                <a:tc>
                  <a:txBody>
                    <a:bodyPr/>
                    <a:lstStyle/>
                    <a:p>
                      <a:pPr algn="l" fontAlgn="b"/>
                      <a:r>
                        <a:rPr lang="en-ZA" sz="1100" b="1" i="0" u="none" strike="noStrike" dirty="0">
                          <a:solidFill>
                            <a:srgbClr val="000000"/>
                          </a:solidFill>
                          <a:effectLst/>
                          <a:latin typeface="Calibri" panose="020F0502020204030204" pitchFamily="34" charset="0"/>
                        </a:rPr>
                        <a:t>Verified with Beneficiaries</a:t>
                      </a:r>
                    </a:p>
                  </a:txBody>
                  <a:tcPr marL="7145" marR="7145" marT="714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0CECE"/>
                    </a:solidFill>
                  </a:tcPr>
                </a:tc>
                <a:tc>
                  <a:txBody>
                    <a:bodyPr/>
                    <a:lstStyle/>
                    <a:p>
                      <a:pPr algn="l" fontAlgn="b"/>
                      <a:r>
                        <a:rPr lang="en-ZA" sz="1100" b="1" i="0" u="none" strike="noStrike" dirty="0">
                          <a:solidFill>
                            <a:srgbClr val="000000"/>
                          </a:solidFill>
                          <a:effectLst/>
                          <a:latin typeface="Calibri" panose="020F0502020204030204" pitchFamily="34" charset="0"/>
                        </a:rPr>
                        <a:t>Comments</a:t>
                      </a:r>
                    </a:p>
                  </a:txBody>
                  <a:tcPr marL="7145" marR="7145" marT="714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3024917639"/>
                  </a:ext>
                </a:extLst>
              </a:tr>
              <a:tr h="185725">
                <a:tc gridSpan="3">
                  <a:txBody>
                    <a:bodyPr/>
                    <a:lstStyle/>
                    <a:p>
                      <a:pPr algn="ctr" fontAlgn="b"/>
                      <a:r>
                        <a:rPr lang="en-ZA" sz="1100" b="1" i="0" u="none" strike="noStrike" dirty="0">
                          <a:solidFill>
                            <a:srgbClr val="000000"/>
                          </a:solidFill>
                          <a:effectLst/>
                          <a:latin typeface="Calibri" panose="020F0502020204030204" pitchFamily="34" charset="0"/>
                        </a:rPr>
                        <a:t>SERVICE PROVIDER MODEL</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a:solidFill>
                            <a:srgbClr val="000000"/>
                          </a:solidFill>
                          <a:effectLst/>
                          <a:latin typeface="Calibri" panose="020F0502020204030204" pitchFamily="34" charset="0"/>
                        </a:rPr>
                        <a:t> </a:t>
                      </a:r>
                    </a:p>
                  </a:txBody>
                  <a:tcPr marL="7145" marR="7145" marT="714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panose="020F0502020204030204" pitchFamily="34" charset="0"/>
                        </a:rPr>
                        <a:t> </a:t>
                      </a:r>
                    </a:p>
                  </a:txBody>
                  <a:tcPr marL="7145" marR="7145" marT="714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34782"/>
                  </a:ext>
                </a:extLst>
              </a:tr>
              <a:tr h="363858">
                <a:tc>
                  <a:txBody>
                    <a:bodyPr/>
                    <a:lstStyle/>
                    <a:p>
                      <a:pPr algn="l" fontAlgn="b"/>
                      <a:r>
                        <a:rPr lang="en-ZA" sz="1200" b="1" i="0" u="none" strike="noStrike" dirty="0">
                          <a:solidFill>
                            <a:srgbClr val="000000"/>
                          </a:solidFill>
                          <a:effectLst/>
                          <a:latin typeface="Calibri" panose="020F0502020204030204" pitchFamily="34" charset="0"/>
                        </a:rPr>
                        <a:t>Amajuba</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Y</a:t>
                      </a:r>
                      <a:r>
                        <a:rPr lang="en-ZA" sz="1200" b="0" i="0" u="none" strike="noStrike" dirty="0">
                          <a:solidFill>
                            <a:srgbClr val="000000"/>
                          </a:solidFill>
                          <a:effectLst/>
                          <a:latin typeface="Calibri" panose="020F0502020204030204" pitchFamily="34" charset="0"/>
                        </a:rPr>
                        <a:t>es</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 </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200" b="0" i="0" u="none" strike="noStrike" dirty="0">
                          <a:solidFill>
                            <a:srgbClr val="000000"/>
                          </a:solidFill>
                          <a:effectLst/>
                          <a:latin typeface="Calibri" panose="020F0502020204030204" pitchFamily="34" charset="0"/>
                        </a:rPr>
                        <a:t>Majority </a:t>
                      </a:r>
                      <a:r>
                        <a:rPr lang="en-ZA" sz="1200" b="0" i="0" u="none" strike="noStrike" dirty="0">
                          <a:solidFill>
                            <a:srgbClr val="000000"/>
                          </a:solidFill>
                          <a:effectLst/>
                          <a:latin typeface="Calibri" panose="020F0502020204030204" pitchFamily="34" charset="0"/>
                        </a:rPr>
                        <a:t>of the inputs have been distributed to beneficiaries</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33791638"/>
                  </a:ext>
                </a:extLst>
              </a:tr>
              <a:tr h="706374">
                <a:tc>
                  <a:txBody>
                    <a:bodyPr/>
                    <a:lstStyle/>
                    <a:p>
                      <a:pPr algn="l" fontAlgn="b"/>
                      <a:r>
                        <a:rPr lang="en-ZA" sz="1200" b="1" i="0" u="none" strike="noStrike" dirty="0">
                          <a:solidFill>
                            <a:srgbClr val="000000"/>
                          </a:solidFill>
                          <a:effectLst/>
                          <a:latin typeface="Calibri" panose="020F0502020204030204" pitchFamily="34" charset="0"/>
                        </a:rPr>
                        <a:t>Harry </a:t>
                      </a:r>
                      <a:r>
                        <a:rPr lang="en-ZA" sz="1200" b="1" i="0" u="none" strike="noStrike" dirty="0" err="1">
                          <a:solidFill>
                            <a:srgbClr val="000000"/>
                          </a:solidFill>
                          <a:effectLst/>
                          <a:latin typeface="Calibri" panose="020F0502020204030204" pitchFamily="34" charset="0"/>
                        </a:rPr>
                        <a:t>Gwala</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Calibri" panose="020F0502020204030204" pitchFamily="34" charset="0"/>
                        </a:rPr>
                        <a:t> Yes</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Old Dept housing, old offices and car garages have been used as storage facilities. Capacity is not sufficient</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200" b="0" i="0" u="none" strike="noStrike" dirty="0">
                          <a:solidFill>
                            <a:srgbClr val="000000"/>
                          </a:solidFill>
                          <a:effectLst/>
                          <a:latin typeface="Calibri" panose="020F0502020204030204" pitchFamily="34" charset="0"/>
                        </a:rPr>
                        <a:t> Some have been distributed to farmers</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25452782"/>
                  </a:ext>
                </a:extLst>
              </a:tr>
              <a:tr h="356119">
                <a:tc>
                  <a:txBody>
                    <a:bodyPr/>
                    <a:lstStyle/>
                    <a:p>
                      <a:pPr algn="l" fontAlgn="b"/>
                      <a:r>
                        <a:rPr lang="en-ZA" sz="1200" b="1" i="0" u="none" strike="noStrike" dirty="0">
                          <a:solidFill>
                            <a:srgbClr val="000000"/>
                          </a:solidFill>
                          <a:effectLst/>
                          <a:latin typeface="Calibri" panose="020F0502020204030204" pitchFamily="34" charset="0"/>
                        </a:rPr>
                        <a:t>King </a:t>
                      </a:r>
                      <a:r>
                        <a:rPr lang="en-ZA" sz="1200" b="1" i="0" u="none" strike="noStrike" dirty="0" err="1">
                          <a:solidFill>
                            <a:srgbClr val="000000"/>
                          </a:solidFill>
                          <a:effectLst/>
                          <a:latin typeface="Calibri" panose="020F0502020204030204" pitchFamily="34" charset="0"/>
                        </a:rPr>
                        <a:t>Cetshwayo</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Calibri" panose="020F0502020204030204" pitchFamily="34" charset="0"/>
                        </a:rPr>
                        <a:t> Yes</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Old office spaces and Car garages are used. </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200" b="0" i="0" u="none" strike="noStrike" dirty="0">
                          <a:solidFill>
                            <a:srgbClr val="000000"/>
                          </a:solidFill>
                          <a:effectLst/>
                          <a:latin typeface="Calibri" panose="020F0502020204030204" pitchFamily="34" charset="0"/>
                        </a:rPr>
                        <a:t>Some inputs have been distributed to farmers</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34216546"/>
                  </a:ext>
                </a:extLst>
              </a:tr>
              <a:tr h="531246">
                <a:tc>
                  <a:txBody>
                    <a:bodyPr/>
                    <a:lstStyle/>
                    <a:p>
                      <a:pPr algn="l" fontAlgn="b"/>
                      <a:r>
                        <a:rPr lang="en-ZA" sz="1200" b="1" i="0" u="none" strike="noStrike" dirty="0">
                          <a:solidFill>
                            <a:srgbClr val="000000"/>
                          </a:solidFill>
                          <a:effectLst/>
                          <a:latin typeface="Calibri" panose="020F0502020204030204" pitchFamily="34" charset="0"/>
                        </a:rPr>
                        <a:t>uGu</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Calibri" panose="020F0502020204030204" pitchFamily="34" charset="0"/>
                        </a:rPr>
                        <a:t> Yes</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Old Dept housing, old offices and car garages have been used as storage facilities. Capacity is not sufficient</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200" b="0" i="0" u="none" strike="noStrike" dirty="0">
                          <a:solidFill>
                            <a:srgbClr val="000000"/>
                          </a:solidFill>
                          <a:effectLst/>
                          <a:latin typeface="Calibri" panose="020F0502020204030204" pitchFamily="34" charset="0"/>
                        </a:rPr>
                        <a:t> Some inputs have been distributed – verification is required. </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09624440"/>
                  </a:ext>
                </a:extLst>
              </a:tr>
              <a:tr h="356119">
                <a:tc>
                  <a:txBody>
                    <a:bodyPr/>
                    <a:lstStyle/>
                    <a:p>
                      <a:pPr algn="l" fontAlgn="b"/>
                      <a:r>
                        <a:rPr lang="en-ZA" sz="1200" b="1" i="0" u="none" strike="noStrike" dirty="0">
                          <a:solidFill>
                            <a:srgbClr val="000000"/>
                          </a:solidFill>
                          <a:effectLst/>
                          <a:latin typeface="Calibri" panose="020F0502020204030204" pitchFamily="34" charset="0"/>
                        </a:rPr>
                        <a:t>uMgungundlovu</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No</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200" b="0" i="0" u="none" strike="noStrike">
                          <a:solidFill>
                            <a:srgbClr val="000000"/>
                          </a:solidFill>
                          <a:effectLst/>
                          <a:latin typeface="Calibri" panose="020F0502020204030204" pitchFamily="34" charset="0"/>
                        </a:rPr>
                        <a:t>District does not have storage facilities</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200" b="0" i="0" u="none" strike="noStrike" dirty="0">
                          <a:solidFill>
                            <a:srgbClr val="000000"/>
                          </a:solidFill>
                          <a:effectLst/>
                          <a:latin typeface="Calibri" panose="020F0502020204030204" pitchFamily="34" charset="0"/>
                        </a:rPr>
                        <a:t>All Inputs have been distributed to farmers</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40151870"/>
                  </a:ext>
                </a:extLst>
              </a:tr>
              <a:tr h="185725">
                <a:tc>
                  <a:txBody>
                    <a:bodyPr/>
                    <a:lstStyle/>
                    <a:p>
                      <a:pPr algn="l" fontAlgn="b"/>
                      <a:r>
                        <a:rPr lang="en-ZA" sz="1200" b="1" i="0" u="none" strike="noStrike" dirty="0">
                          <a:solidFill>
                            <a:srgbClr val="000000"/>
                          </a:solidFill>
                          <a:effectLst/>
                          <a:latin typeface="Calibri" panose="020F0502020204030204" pitchFamily="34" charset="0"/>
                        </a:rPr>
                        <a:t>uMkhanyakude</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Yes </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a:solidFill>
                            <a:srgbClr val="000000"/>
                          </a:solidFill>
                          <a:effectLst/>
                          <a:latin typeface="Calibri" panose="020F0502020204030204" pitchFamily="34" charset="0"/>
                        </a:rPr>
                        <a:t> </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200" b="0" i="0" u="none" strike="noStrike" dirty="0">
                          <a:solidFill>
                            <a:srgbClr val="000000"/>
                          </a:solidFill>
                          <a:effectLst/>
                          <a:latin typeface="Calibri" panose="020F0502020204030204" pitchFamily="34" charset="0"/>
                        </a:rPr>
                        <a:t> Some inputs have been distributed to farmers</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41040313"/>
                  </a:ext>
                </a:extLst>
              </a:tr>
              <a:tr h="694932">
                <a:tc>
                  <a:txBody>
                    <a:bodyPr/>
                    <a:lstStyle/>
                    <a:p>
                      <a:pPr algn="l" fontAlgn="b"/>
                      <a:r>
                        <a:rPr lang="en-ZA" sz="1200" b="1" i="0" u="none" strike="noStrike" dirty="0">
                          <a:solidFill>
                            <a:srgbClr val="000000"/>
                          </a:solidFill>
                          <a:effectLst/>
                          <a:latin typeface="Calibri" panose="020F0502020204030204" pitchFamily="34" charset="0"/>
                        </a:rPr>
                        <a:t>uMzinyathi</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Calibri" panose="020F0502020204030204" pitchFamily="34" charset="0"/>
                        </a:rPr>
                        <a:t>Yes</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200" b="0" i="0" u="none" strike="noStrike" dirty="0">
                          <a:solidFill>
                            <a:srgbClr val="000000"/>
                          </a:solidFill>
                          <a:effectLst/>
                          <a:latin typeface="Calibri" panose="020F0502020204030204" pitchFamily="34" charset="0"/>
                        </a:rPr>
                        <a:t>Old buildings used as storage facility. Proper storage infrastructure with proper ventilations needs to be developed. </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200" b="0" i="0" u="none" strike="noStrike" dirty="0">
                          <a:solidFill>
                            <a:srgbClr val="000000"/>
                          </a:solidFill>
                          <a:effectLst/>
                          <a:latin typeface="Calibri" panose="020F0502020204030204" pitchFamily="34" charset="0"/>
                        </a:rPr>
                        <a:t>Some have been distributed to farmers</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53767879"/>
                  </a:ext>
                </a:extLst>
              </a:tr>
              <a:tr h="247650">
                <a:tc>
                  <a:txBody>
                    <a:bodyPr/>
                    <a:lstStyle/>
                    <a:p>
                      <a:pPr algn="l" fontAlgn="b"/>
                      <a:r>
                        <a:rPr lang="en-ZA" sz="1200" b="1" i="0" u="none" strike="noStrike" dirty="0">
                          <a:solidFill>
                            <a:srgbClr val="000000"/>
                          </a:solidFill>
                          <a:effectLst/>
                          <a:latin typeface="Calibri" panose="020F0502020204030204" pitchFamily="34" charset="0"/>
                        </a:rPr>
                        <a:t>uThukela</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Calibri" panose="020F0502020204030204" pitchFamily="34" charset="0"/>
                        </a:rPr>
                        <a:t> Yes</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 Old office spaces and car garages are used. </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200" b="0" i="0" u="none" strike="noStrike" dirty="0">
                          <a:solidFill>
                            <a:srgbClr val="000000"/>
                          </a:solidFill>
                          <a:effectLst/>
                          <a:latin typeface="Calibri" panose="020F0502020204030204" pitchFamily="34" charset="0"/>
                        </a:rPr>
                        <a:t> Some have been distributed to farmers</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27754018"/>
                  </a:ext>
                </a:extLst>
              </a:tr>
              <a:tr h="185725">
                <a:tc>
                  <a:txBody>
                    <a:bodyPr/>
                    <a:lstStyle/>
                    <a:p>
                      <a:pPr algn="l" fontAlgn="b"/>
                      <a:r>
                        <a:rPr lang="en-ZA" sz="1200" b="1" i="0" u="none" strike="noStrike" dirty="0">
                          <a:solidFill>
                            <a:srgbClr val="000000"/>
                          </a:solidFill>
                          <a:effectLst/>
                          <a:latin typeface="Calibri" panose="020F0502020204030204" pitchFamily="34" charset="0"/>
                        </a:rPr>
                        <a:t>Zululand</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Calibri" panose="020F0502020204030204" pitchFamily="34" charset="0"/>
                        </a:rPr>
                        <a:t> Yes</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 The district indicated that some inputs are stored in Pongola</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200" b="0" i="0" u="none" strike="noStrike" dirty="0">
                          <a:solidFill>
                            <a:srgbClr val="000000"/>
                          </a:solidFill>
                          <a:effectLst/>
                          <a:latin typeface="Calibri" panose="020F0502020204030204" pitchFamily="34" charset="0"/>
                        </a:rPr>
                        <a:t> Some have been distributed</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60677220"/>
                  </a:ext>
                </a:extLst>
              </a:tr>
              <a:tr h="306863">
                <a:tc gridSpan="3">
                  <a:txBody>
                    <a:bodyPr/>
                    <a:lstStyle/>
                    <a:p>
                      <a:pPr algn="ctr" fontAlgn="b"/>
                      <a:r>
                        <a:rPr lang="en-ZA" sz="1100" b="1" i="0" u="none" strike="noStrike" dirty="0">
                          <a:solidFill>
                            <a:srgbClr val="000000"/>
                          </a:solidFill>
                          <a:effectLst/>
                          <a:latin typeface="Calibri" panose="020F0502020204030204" pitchFamily="34" charset="0"/>
                        </a:rPr>
                        <a:t>DARD FLEET MODEL</a:t>
                      </a: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a:txBody>
                    <a:bodyPr/>
                    <a:lstStyle/>
                    <a:p>
                      <a:pPr algn="l" fontAlgn="b"/>
                      <a:r>
                        <a:rPr lang="en-ZA" sz="1100" b="1" i="0" u="none" strike="noStrike">
                          <a:solidFill>
                            <a:srgbClr val="000000"/>
                          </a:solidFill>
                          <a:effectLst/>
                          <a:latin typeface="Calibri" panose="020F0502020204030204" pitchFamily="34" charset="0"/>
                        </a:rPr>
                        <a:t> </a:t>
                      </a:r>
                    </a:p>
                  </a:txBody>
                  <a:tcPr marL="7145" marR="7145" marT="7145"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Calibri" panose="020F0502020204030204" pitchFamily="34" charset="0"/>
                        </a:rPr>
                        <a:t> </a:t>
                      </a:r>
                    </a:p>
                  </a:txBody>
                  <a:tcPr marL="7145" marR="7145" marT="714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999010"/>
                  </a:ext>
                </a:extLst>
              </a:tr>
              <a:tr h="356119">
                <a:tc>
                  <a:txBody>
                    <a:bodyPr/>
                    <a:lstStyle/>
                    <a:p>
                      <a:pPr algn="l" fontAlgn="b"/>
                      <a:r>
                        <a:rPr lang="en-ZA" sz="1200" b="1" i="0" u="none" strike="noStrike" dirty="0" err="1">
                          <a:solidFill>
                            <a:srgbClr val="000000"/>
                          </a:solidFill>
                          <a:effectLst/>
                          <a:latin typeface="Calibri" panose="020F0502020204030204" pitchFamily="34" charset="0"/>
                        </a:rPr>
                        <a:t>Ethekwini</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No</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200" b="0" i="0" u="none" strike="noStrike">
                          <a:solidFill>
                            <a:srgbClr val="000000"/>
                          </a:solidFill>
                          <a:effectLst/>
                          <a:latin typeface="Calibri" panose="020F0502020204030204" pitchFamily="34" charset="0"/>
                        </a:rPr>
                        <a:t>District does not have storage facilities</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200" b="0" i="0" u="none" strike="noStrike" dirty="0">
                          <a:solidFill>
                            <a:srgbClr val="000000"/>
                          </a:solidFill>
                          <a:effectLst/>
                          <a:latin typeface="Calibri" panose="020F0502020204030204" pitchFamily="34" charset="0"/>
                        </a:rPr>
                        <a:t> All have been distributed to farmers</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79350377"/>
                  </a:ext>
                </a:extLst>
              </a:tr>
              <a:tr h="356119">
                <a:tc>
                  <a:txBody>
                    <a:bodyPr/>
                    <a:lstStyle/>
                    <a:p>
                      <a:pPr algn="l" fontAlgn="b"/>
                      <a:r>
                        <a:rPr lang="en-ZA" sz="1200" b="1" i="0" u="none" strike="noStrike" dirty="0" err="1">
                          <a:solidFill>
                            <a:srgbClr val="000000"/>
                          </a:solidFill>
                          <a:effectLst/>
                          <a:latin typeface="Calibri" panose="020F0502020204030204" pitchFamily="34" charset="0"/>
                        </a:rPr>
                        <a:t>Ilembe</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Calibri" panose="020F0502020204030204" pitchFamily="34" charset="0"/>
                        </a:rPr>
                        <a:t>No</a:t>
                      </a:r>
                      <a:endParaRPr lang="en-ZA" sz="1200" b="1" i="0" u="none" strike="noStrike" dirty="0">
                        <a:solidFill>
                          <a:srgbClr val="000000"/>
                        </a:solidFill>
                        <a:effectLst/>
                        <a:latin typeface="Calibri" panose="020F0502020204030204" pitchFamily="34" charset="0"/>
                      </a:endParaRP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200" b="0" i="0" u="none" strike="noStrike" dirty="0">
                          <a:solidFill>
                            <a:srgbClr val="000000"/>
                          </a:solidFill>
                          <a:effectLst/>
                          <a:latin typeface="Calibri" panose="020F0502020204030204" pitchFamily="34" charset="0"/>
                        </a:rPr>
                        <a:t>District does not have storage facilities</a:t>
                      </a:r>
                      <a:endParaRPr lang="en-ZA" sz="1200" b="1" i="0" u="none" strike="noStrike" dirty="0">
                        <a:solidFill>
                          <a:srgbClr val="000000"/>
                        </a:solidFill>
                        <a:effectLst/>
                        <a:latin typeface="Calibri" panose="020F0502020204030204" pitchFamily="34" charset="0"/>
                      </a:endParaRP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1200" b="0" i="0" u="none" strike="noStrike" dirty="0">
                          <a:solidFill>
                            <a:srgbClr val="000000"/>
                          </a:solidFill>
                          <a:effectLst/>
                          <a:latin typeface="Calibri" panose="020F0502020204030204" pitchFamily="34" charset="0"/>
                        </a:rPr>
                        <a:t>No</a:t>
                      </a:r>
                    </a:p>
                  </a:txBody>
                  <a:tcPr marL="7145" marR="7145" marT="714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b"/>
                      <a:r>
                        <a:rPr lang="en-ZA" sz="1200" b="0" i="0" u="none" strike="noStrike" dirty="0">
                          <a:solidFill>
                            <a:srgbClr val="000000"/>
                          </a:solidFill>
                          <a:effectLst/>
                          <a:latin typeface="Calibri" panose="020F0502020204030204" pitchFamily="34" charset="0"/>
                        </a:rPr>
                        <a:t>All have been distributed to farmers</a:t>
                      </a:r>
                    </a:p>
                  </a:txBody>
                  <a:tcPr marL="7145" marR="7145" marT="714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9817988"/>
                  </a:ext>
                </a:extLst>
              </a:tr>
            </a:tbl>
          </a:graphicData>
        </a:graphic>
      </p:graphicFrame>
    </p:spTree>
    <p:extLst>
      <p:ext uri="{BB962C8B-B14F-4D97-AF65-F5344CB8AC3E}">
        <p14:creationId xmlns:p14="http://schemas.microsoft.com/office/powerpoint/2010/main" val="58230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52"/>
            <a:ext cx="9906000" cy="725424"/>
          </a:xfrm>
          <a:solidFill>
            <a:srgbClr val="00B050"/>
          </a:solidFill>
        </p:spPr>
        <p:txBody>
          <a:bodyPr>
            <a:normAutofit/>
          </a:bodyPr>
          <a:lstStyle/>
          <a:p>
            <a:pPr algn="ctr"/>
            <a:r>
              <a:rPr lang="en-US" sz="3600" b="1" dirty="0">
                <a:latin typeface="+mn-lt"/>
                <a:cs typeface="Arial" panose="020B0604020202020204" pitchFamily="34" charset="0"/>
              </a:rPr>
              <a:t>INPUTS STORAGE FACILITIES</a:t>
            </a:r>
          </a:p>
        </p:txBody>
      </p:sp>
      <p:pic>
        <p:nvPicPr>
          <p:cNvPr id="5" name="Picture 4">
            <a:extLst>
              <a:ext uri="{FF2B5EF4-FFF2-40B4-BE49-F238E27FC236}">
                <a16:creationId xmlns:a16="http://schemas.microsoft.com/office/drawing/2014/main" id="{F22EA32D-4BB0-4D45-BC32-8A060A8AE143}"/>
              </a:ext>
            </a:extLst>
          </p:cNvPr>
          <p:cNvPicPr>
            <a:picLocks noChangeAspect="1"/>
          </p:cNvPicPr>
          <p:nvPr/>
        </p:nvPicPr>
        <p:blipFill>
          <a:blip r:embed="rId3"/>
          <a:stretch>
            <a:fillRect/>
          </a:stretch>
        </p:blipFill>
        <p:spPr>
          <a:xfrm>
            <a:off x="523874" y="1819274"/>
            <a:ext cx="4292045" cy="3219451"/>
          </a:xfrm>
          <a:prstGeom prst="rect">
            <a:avLst/>
          </a:prstGeom>
        </p:spPr>
      </p:pic>
      <p:pic>
        <p:nvPicPr>
          <p:cNvPr id="7" name="Picture 6" descr="A close up of a cage&#10;&#10;Description automatically generated">
            <a:extLst>
              <a:ext uri="{FF2B5EF4-FFF2-40B4-BE49-F238E27FC236}">
                <a16:creationId xmlns:a16="http://schemas.microsoft.com/office/drawing/2014/main" id="{522F6908-3EE5-408E-8FB0-2A004C449579}"/>
              </a:ext>
            </a:extLst>
          </p:cNvPr>
          <p:cNvPicPr>
            <a:picLocks noChangeAspect="1"/>
          </p:cNvPicPr>
          <p:nvPr/>
        </p:nvPicPr>
        <p:blipFill>
          <a:blip r:embed="rId4"/>
          <a:stretch>
            <a:fillRect/>
          </a:stretch>
        </p:blipFill>
        <p:spPr>
          <a:xfrm>
            <a:off x="5279797" y="2863881"/>
            <a:ext cx="4462020" cy="2698719"/>
          </a:xfrm>
          <a:prstGeom prst="rect">
            <a:avLst/>
          </a:prstGeom>
        </p:spPr>
      </p:pic>
      <p:sp>
        <p:nvSpPr>
          <p:cNvPr id="8" name="TextBox 7">
            <a:extLst>
              <a:ext uri="{FF2B5EF4-FFF2-40B4-BE49-F238E27FC236}">
                <a16:creationId xmlns:a16="http://schemas.microsoft.com/office/drawing/2014/main" id="{5FE8F8D9-BE16-4CF4-BED2-D870673FA709}"/>
              </a:ext>
            </a:extLst>
          </p:cNvPr>
          <p:cNvSpPr txBox="1"/>
          <p:nvPr/>
        </p:nvSpPr>
        <p:spPr>
          <a:xfrm>
            <a:off x="5090081" y="999241"/>
            <a:ext cx="4462020"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storage facilities can only be used for temporary storage and not long term.</a:t>
            </a:r>
          </a:p>
          <a:p>
            <a:pPr marL="285750" indent="-285750" algn="just">
              <a:buFont typeface="Arial" panose="020B0604020202020204" pitchFamily="34" charset="0"/>
              <a:buChar char="•"/>
            </a:pPr>
            <a:r>
              <a:rPr lang="en-US" dirty="0"/>
              <a:t>Storage facilities for agricultural inputs need to meet certain standards. </a:t>
            </a:r>
          </a:p>
          <a:p>
            <a:pPr marL="285750" indent="-285750" algn="just">
              <a:buFont typeface="Arial" panose="020B0604020202020204" pitchFamily="34" charset="0"/>
              <a:buChar char="•"/>
            </a:pPr>
            <a:r>
              <a:rPr lang="en-US" dirty="0"/>
              <a:t>Type of storage used has an impact on the quality of the product especially seeds</a:t>
            </a:r>
            <a:endParaRPr lang="en-ZA" dirty="0"/>
          </a:p>
        </p:txBody>
      </p:sp>
    </p:spTree>
    <p:extLst>
      <p:ext uri="{BB962C8B-B14F-4D97-AF65-F5344CB8AC3E}">
        <p14:creationId xmlns:p14="http://schemas.microsoft.com/office/powerpoint/2010/main" val="4177018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52"/>
            <a:ext cx="9906000" cy="725424"/>
          </a:xfrm>
          <a:solidFill>
            <a:srgbClr val="00B050"/>
          </a:solidFill>
        </p:spPr>
        <p:txBody>
          <a:bodyPr>
            <a:normAutofit/>
          </a:bodyPr>
          <a:lstStyle/>
          <a:p>
            <a:pPr algn="ctr"/>
            <a:r>
              <a:rPr lang="en-US" sz="3600" b="1" dirty="0">
                <a:latin typeface="+mn-lt"/>
                <a:cs typeface="Arial" panose="020B0604020202020204" pitchFamily="34" charset="0"/>
              </a:rPr>
              <a:t>INPUTS STORAGE FACILITIES</a:t>
            </a:r>
          </a:p>
        </p:txBody>
      </p:sp>
      <p:pic>
        <p:nvPicPr>
          <p:cNvPr id="4" name="Picture 3" descr="A picture containing indoor, table, food, sitting&#10;&#10;Description automatically generated">
            <a:extLst>
              <a:ext uri="{FF2B5EF4-FFF2-40B4-BE49-F238E27FC236}">
                <a16:creationId xmlns:a16="http://schemas.microsoft.com/office/drawing/2014/main" id="{D9E3E5AA-D3CC-48A1-8DE7-9CD1F1D27E48}"/>
              </a:ext>
            </a:extLst>
          </p:cNvPr>
          <p:cNvPicPr>
            <a:picLocks noChangeAspect="1"/>
          </p:cNvPicPr>
          <p:nvPr/>
        </p:nvPicPr>
        <p:blipFill>
          <a:blip r:embed="rId3"/>
          <a:stretch>
            <a:fillRect/>
          </a:stretch>
        </p:blipFill>
        <p:spPr>
          <a:xfrm>
            <a:off x="593509" y="971550"/>
            <a:ext cx="4083266" cy="4667249"/>
          </a:xfrm>
          <a:prstGeom prst="rect">
            <a:avLst/>
          </a:prstGeom>
        </p:spPr>
      </p:pic>
      <p:pic>
        <p:nvPicPr>
          <p:cNvPr id="9" name="Picture 8" descr="A picture containing indoor, table, room, bed&#10;&#10;Description automatically generated">
            <a:extLst>
              <a:ext uri="{FF2B5EF4-FFF2-40B4-BE49-F238E27FC236}">
                <a16:creationId xmlns:a16="http://schemas.microsoft.com/office/drawing/2014/main" id="{F99364EB-3708-44BE-8CA3-F3EA61BA34B8}"/>
              </a:ext>
            </a:extLst>
          </p:cNvPr>
          <p:cNvPicPr>
            <a:picLocks noChangeAspect="1"/>
          </p:cNvPicPr>
          <p:nvPr/>
        </p:nvPicPr>
        <p:blipFill>
          <a:blip r:embed="rId4"/>
          <a:stretch>
            <a:fillRect/>
          </a:stretch>
        </p:blipFill>
        <p:spPr>
          <a:xfrm>
            <a:off x="5476875" y="971550"/>
            <a:ext cx="3906822" cy="4667250"/>
          </a:xfrm>
          <a:prstGeom prst="rect">
            <a:avLst/>
          </a:prstGeom>
        </p:spPr>
      </p:pic>
    </p:spTree>
    <p:extLst>
      <p:ext uri="{BB962C8B-B14F-4D97-AF65-F5344CB8AC3E}">
        <p14:creationId xmlns:p14="http://schemas.microsoft.com/office/powerpoint/2010/main" val="103727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1091"/>
            <a:ext cx="9906000" cy="875030"/>
          </a:xfrm>
          <a:solidFill>
            <a:srgbClr val="00B050"/>
          </a:solidFill>
        </p:spPr>
        <p:txBody>
          <a:bodyPr>
            <a:normAutofit/>
          </a:bodyPr>
          <a:lstStyle/>
          <a:p>
            <a:pPr algn="ctr"/>
            <a:r>
              <a:rPr lang="en-US" sz="3600" b="1" dirty="0">
                <a:latin typeface="+mn-lt"/>
                <a:cs typeface="Arial" panose="020B0604020202020204" pitchFamily="34" charset="0"/>
              </a:rPr>
              <a:t>RECOMMENDATIONS</a:t>
            </a:r>
          </a:p>
        </p:txBody>
      </p:sp>
      <p:graphicFrame>
        <p:nvGraphicFramePr>
          <p:cNvPr id="4" name="Table 3">
            <a:extLst>
              <a:ext uri="{FF2B5EF4-FFF2-40B4-BE49-F238E27FC236}">
                <a16:creationId xmlns:a16="http://schemas.microsoft.com/office/drawing/2014/main" id="{D0504D08-CE50-465B-9CC1-B3DA8370EBC1}"/>
              </a:ext>
            </a:extLst>
          </p:cNvPr>
          <p:cNvGraphicFramePr>
            <a:graphicFrameLocks noGrp="1"/>
          </p:cNvGraphicFramePr>
          <p:nvPr>
            <p:extLst>
              <p:ext uri="{D42A27DB-BD31-4B8C-83A1-F6EECF244321}">
                <p14:modId xmlns:p14="http://schemas.microsoft.com/office/powerpoint/2010/main" val="3364486992"/>
              </p:ext>
            </p:extLst>
          </p:nvPr>
        </p:nvGraphicFramePr>
        <p:xfrm>
          <a:off x="266029" y="968912"/>
          <a:ext cx="9185405" cy="5508088"/>
        </p:xfrm>
        <a:graphic>
          <a:graphicData uri="http://schemas.openxmlformats.org/drawingml/2006/table">
            <a:tbl>
              <a:tblPr firstRow="1" firstCol="1" bandRow="1"/>
              <a:tblGrid>
                <a:gridCol w="2698646">
                  <a:extLst>
                    <a:ext uri="{9D8B030D-6E8A-4147-A177-3AD203B41FA5}">
                      <a16:colId xmlns:a16="http://schemas.microsoft.com/office/drawing/2014/main" val="3677803763"/>
                    </a:ext>
                  </a:extLst>
                </a:gridCol>
                <a:gridCol w="6486759">
                  <a:extLst>
                    <a:ext uri="{9D8B030D-6E8A-4147-A177-3AD203B41FA5}">
                      <a16:colId xmlns:a16="http://schemas.microsoft.com/office/drawing/2014/main" val="2078962892"/>
                    </a:ext>
                  </a:extLst>
                </a:gridCol>
              </a:tblGrid>
              <a:tr h="502920">
                <a:tc gridSpan="2">
                  <a:txBody>
                    <a:bodyPr/>
                    <a:lstStyle/>
                    <a:p>
                      <a:pPr marL="0" marR="0">
                        <a:lnSpc>
                          <a:spcPct val="107000"/>
                        </a:lnSpc>
                        <a:spcBef>
                          <a:spcPts val="0"/>
                        </a:spcBef>
                        <a:spcAft>
                          <a:spcPts val="0"/>
                        </a:spcAft>
                      </a:pPr>
                      <a:r>
                        <a:rPr lang="en-ZA" sz="1600" b="1" dirty="0">
                          <a:effectLst/>
                          <a:latin typeface="Calibri" panose="020F0502020204030204" pitchFamily="34" charset="0"/>
                          <a:ea typeface="Calibri" panose="020F0502020204030204" pitchFamily="34" charset="0"/>
                          <a:cs typeface="Arial" panose="020B0604020202020204" pitchFamily="34" charset="0"/>
                        </a:rPr>
                        <a:t>RECOMMENDATION ITEMS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pPr marL="0" marR="0">
                        <a:lnSpc>
                          <a:spcPct val="107000"/>
                        </a:lnSpc>
                        <a:spcBef>
                          <a:spcPts val="0"/>
                        </a:spcBef>
                        <a:spcAft>
                          <a:spcPts val="0"/>
                        </a:spcAft>
                      </a:pP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81832109"/>
                  </a:ext>
                </a:extLst>
              </a:tr>
              <a:tr h="1472420">
                <a:tc>
                  <a:txBody>
                    <a:bodyPr/>
                    <a:lstStyle/>
                    <a:p>
                      <a:pPr marL="0" marR="0" lvl="0" indent="0" algn="l">
                        <a:lnSpc>
                          <a:spcPct val="107000"/>
                        </a:lnSpc>
                        <a:spcBef>
                          <a:spcPts val="0"/>
                        </a:spcBef>
                        <a:spcAft>
                          <a:spcPts val="0"/>
                        </a:spcAft>
                        <a:buFont typeface="+mj-lt"/>
                        <a:buNone/>
                      </a:pPr>
                      <a:r>
                        <a:rPr lang="en-ZA"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Inclusion of Land Reform beneficiaries onto the programme</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SAFDA has developed an inclusion criterion to be shared with DARD</a:t>
                      </a:r>
                    </a:p>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Farmer Must have own Machinery and Equipment, this will assist to fast track delivery</a:t>
                      </a:r>
                    </a:p>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DARD to supply inputs to Land Reform</a:t>
                      </a:r>
                    </a:p>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SAFDA and DARD to identify farmers and develop new database </a:t>
                      </a:r>
                    </a:p>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Final draft proposal to be send to DARD WEEK 2 OCTOBER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78292943"/>
                  </a:ext>
                </a:extLst>
              </a:tr>
              <a:tr h="1719645">
                <a:tc>
                  <a:txBody>
                    <a:bodyPr/>
                    <a:lstStyle/>
                    <a:p>
                      <a:pPr marL="0" marR="0" lvl="0" indent="0" algn="l">
                        <a:lnSpc>
                          <a:spcPct val="107000"/>
                        </a:lnSpc>
                        <a:spcBef>
                          <a:spcPts val="0"/>
                        </a:spcBef>
                        <a:spcAft>
                          <a:spcPts val="0"/>
                        </a:spcAft>
                        <a:buFont typeface="+mj-lt"/>
                        <a:buNone/>
                      </a:pPr>
                      <a:r>
                        <a:rPr lang="en-ZA"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Deviate funds to purchase production inputs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Request DARD to deviate funds committed to Mechanization for the purchase of more inputs </a:t>
                      </a:r>
                    </a:p>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Certain districts have distributed the inputs due to storage limitations – no guarantee if inputs are available </a:t>
                      </a:r>
                    </a:p>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Purchase inputs to be distributed to Land Reform</a:t>
                      </a:r>
                    </a:p>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Request to purchase directly from Seed and Fertiliser Suppliers (SCM processes may delay)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75242002"/>
                  </a:ext>
                </a:extLst>
              </a:tr>
              <a:tr h="977969">
                <a:tc>
                  <a:txBody>
                    <a:bodyPr/>
                    <a:lstStyle/>
                    <a:p>
                      <a:pPr marL="0" marR="0" lvl="0" indent="0" algn="l">
                        <a:lnSpc>
                          <a:spcPct val="107000"/>
                        </a:lnSpc>
                        <a:spcBef>
                          <a:spcPts val="0"/>
                        </a:spcBef>
                        <a:spcAft>
                          <a:spcPts val="0"/>
                        </a:spcAft>
                        <a:buFont typeface="+mj-lt"/>
                        <a:buNone/>
                      </a:pPr>
                      <a:r>
                        <a:rPr lang="en-ZA"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Deviate funds for Storage Facilities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Depts model to purchase inputs the previous year must be supported by proper facilities to avoid risks</a:t>
                      </a:r>
                    </a:p>
                    <a:p>
                      <a:pPr marL="342900" marR="0" lvl="0" indent="-342900" algn="just">
                        <a:lnSpc>
                          <a:spcPct val="107000"/>
                        </a:lnSpc>
                        <a:spcBef>
                          <a:spcPts val="0"/>
                        </a:spcBef>
                        <a:spcAft>
                          <a:spcPts val="0"/>
                        </a:spcAft>
                        <a:buFont typeface="Symbol" panose="05050102010706020507" pitchFamily="18" charset="2"/>
                        <a:buChar char=""/>
                      </a:pPr>
                      <a:r>
                        <a:rPr lang="en-ZA" sz="1400" dirty="0">
                          <a:effectLst/>
                          <a:latin typeface="Calibri" panose="020F0502020204030204" pitchFamily="34" charset="0"/>
                          <a:ea typeface="Calibri" panose="020F0502020204030204" pitchFamily="34" charset="0"/>
                          <a:cs typeface="Arial" panose="020B0604020202020204" pitchFamily="34" charset="0"/>
                        </a:rPr>
                        <a:t>Develop guidelines for storage of all types of inputs (for noting by SCM and District Offices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90290150"/>
                  </a:ext>
                </a:extLst>
              </a:tr>
              <a:tr h="835134">
                <a:tc>
                  <a:txBody>
                    <a:bodyPr/>
                    <a:lstStyle/>
                    <a:p>
                      <a:pPr marL="0" marR="0" lvl="0" indent="0" algn="l">
                        <a:lnSpc>
                          <a:spcPct val="107000"/>
                        </a:lnSpc>
                        <a:spcBef>
                          <a:spcPts val="0"/>
                        </a:spcBef>
                        <a:spcAft>
                          <a:spcPts val="0"/>
                        </a:spcAft>
                        <a:buFont typeface="+mj-lt"/>
                        <a:buNone/>
                      </a:pPr>
                      <a:r>
                        <a:rPr lang="en-ZA" sz="1600" b="1" dirty="0">
                          <a:effectLst/>
                          <a:latin typeface="Calibri" panose="020F0502020204030204" pitchFamily="34" charset="0"/>
                          <a:ea typeface="Calibri" panose="020F0502020204030204" pitchFamily="34" charset="0"/>
                          <a:cs typeface="Arial" panose="020B0604020202020204" pitchFamily="34" charset="0"/>
                        </a:rPr>
                        <a:t>DARD Contractor Readiness Assessment of Service Providers</a:t>
                      </a:r>
                      <a:endParaRPr lang="en-ZA"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SAFDA to assist DARD in drafting of SLA for Contractors</a:t>
                      </a: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Conduct Contractor Readiness assessment in preparation for next planting season</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47515137"/>
                  </a:ext>
                </a:extLst>
              </a:tr>
            </a:tbl>
          </a:graphicData>
        </a:graphic>
      </p:graphicFrame>
    </p:spTree>
    <p:extLst>
      <p:ext uri="{BB962C8B-B14F-4D97-AF65-F5344CB8AC3E}">
        <p14:creationId xmlns:p14="http://schemas.microsoft.com/office/powerpoint/2010/main" val="173448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9905999" cy="922778"/>
          </a:xfrm>
          <a:solidFill>
            <a:srgbClr val="00B050"/>
          </a:solidFill>
        </p:spPr>
        <p:txBody>
          <a:bodyPr>
            <a:normAutofit/>
          </a:bodyPr>
          <a:lstStyle/>
          <a:p>
            <a:pPr algn="ctr"/>
            <a:r>
              <a:rPr lang="en-US" sz="3600" b="1" dirty="0">
                <a:latin typeface="Arial" panose="020B0604020202020204" pitchFamily="34" charset="0"/>
                <a:cs typeface="Arial" panose="020B0604020202020204" pitchFamily="34" charset="0"/>
              </a:rPr>
              <a:t>RECOMMENDATIONS</a:t>
            </a:r>
          </a:p>
        </p:txBody>
      </p:sp>
      <p:sp>
        <p:nvSpPr>
          <p:cNvPr id="3" name="Content Placeholder 2">
            <a:extLst>
              <a:ext uri="{FF2B5EF4-FFF2-40B4-BE49-F238E27FC236}">
                <a16:creationId xmlns:a16="http://schemas.microsoft.com/office/drawing/2014/main" id="{0B14DBD9-96EF-4ABE-BE9E-E975D3B37375}"/>
              </a:ext>
            </a:extLst>
          </p:cNvPr>
          <p:cNvSpPr>
            <a:spLocks noGrp="1"/>
          </p:cNvSpPr>
          <p:nvPr>
            <p:ph idx="1"/>
          </p:nvPr>
        </p:nvSpPr>
        <p:spPr>
          <a:xfrm>
            <a:off x="121744" y="1071022"/>
            <a:ext cx="9519406" cy="5436310"/>
          </a:xfrm>
        </p:spPr>
        <p:txBody>
          <a:bodyPr>
            <a:normAutofit/>
          </a:bodyPr>
          <a:lstStyle/>
          <a:p>
            <a:pPr marL="0" marR="0" lvl="0" indent="0" algn="just">
              <a:lnSpc>
                <a:spcPct val="100000"/>
              </a:lnSpc>
              <a:spcBef>
                <a:spcPts val="0"/>
              </a:spcBef>
              <a:spcAft>
                <a:spcPts val="0"/>
              </a:spcAft>
              <a:buNone/>
            </a:pPr>
            <a:r>
              <a:rPr lang="en-US" sz="1600" b="1" u="sng" dirty="0">
                <a:solidFill>
                  <a:srgbClr val="FF0000"/>
                </a:solidFill>
                <a:effectLst/>
                <a:ea typeface="Calibri" panose="020F0502020204030204" pitchFamily="34" charset="0"/>
                <a:cs typeface="Times New Roman" panose="02020603050405020304" pitchFamily="18" charset="0"/>
              </a:rPr>
              <a:t> </a:t>
            </a:r>
          </a:p>
          <a:p>
            <a:pPr marL="342900" indent="-342900" algn="just">
              <a:lnSpc>
                <a:spcPct val="100000"/>
              </a:lnSpc>
              <a:spcBef>
                <a:spcPts val="0"/>
              </a:spcBef>
              <a:buFont typeface="Symbol" panose="05050102010706020507" pitchFamily="18" charset="2"/>
              <a:buChar char=""/>
            </a:pPr>
            <a:r>
              <a:rPr lang="en-US" sz="1600" b="1" dirty="0">
                <a:effectLst/>
                <a:ea typeface="Calibri" panose="020F0502020204030204" pitchFamily="34" charset="0"/>
                <a:cs typeface="Times New Roman" panose="02020603050405020304" pitchFamily="18" charset="0"/>
              </a:rPr>
              <a:t>There is an urgent need to align all relevant units supporting this programme such as SCM and M&amp;E units.</a:t>
            </a:r>
          </a:p>
          <a:p>
            <a:pPr marL="800100" lvl="1" indent="-342900" algn="just">
              <a:lnSpc>
                <a:spcPct val="100000"/>
              </a:lnSpc>
              <a:spcBef>
                <a:spcPts val="0"/>
              </a:spcBef>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M&amp;E unit needs to re-design its reporting structure and incorporate measuring of output and impact  (discussions are taking place with M &amp;E)</a:t>
            </a:r>
          </a:p>
          <a:p>
            <a:pPr marL="800100" lvl="1" indent="-342900" algn="just">
              <a:lnSpc>
                <a:spcPct val="100000"/>
              </a:lnSpc>
              <a:spcBef>
                <a:spcPts val="0"/>
              </a:spcBef>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SCM needs to have more flexibility in terms of procurement of services and goods so that the programme is supported for effectiveness and sustainability</a:t>
            </a:r>
          </a:p>
          <a:p>
            <a:pPr marL="342900" marR="0" lvl="0" indent="-342900" algn="just">
              <a:lnSpc>
                <a:spcPct val="100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The Department needs to identify and prioritize land reform beneficiaries who have their own tractors and implements to fast track delivery. </a:t>
            </a:r>
            <a:endParaRPr lang="en-ZA" sz="1600" dirty="0">
              <a:effectLst/>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Deviation of mechanization budget to procure more production inputs for land reform beneficiaries who have vast tracks of land to cover more hectares to be planted in order to achieve the targets.</a:t>
            </a:r>
            <a:endParaRPr lang="en-ZA" sz="1600" dirty="0">
              <a:effectLst/>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The production inputs need to be procured in line with the planting season in order to avoid waste of production inputs</a:t>
            </a:r>
            <a:endParaRPr lang="en-ZA" sz="1600" dirty="0">
              <a:effectLst/>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There is an urgent need to build adequate storage facilities in all districts for the safe keeping of production inputs.</a:t>
            </a:r>
          </a:p>
          <a:p>
            <a:pPr marL="342900" indent="-342900" algn="just">
              <a:lnSpc>
                <a:spcPct val="100000"/>
              </a:lnSpc>
              <a:spcBef>
                <a:spcPts val="0"/>
              </a:spcBef>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The Department should avoid distribution of production inputs in advance, because there is no guarantee that farmers will keep these inputs for the next season.</a:t>
            </a:r>
          </a:p>
          <a:p>
            <a:pPr marL="342900" indent="-342900" algn="just">
              <a:lnSpc>
                <a:spcPct val="100000"/>
              </a:lnSpc>
              <a:spcBef>
                <a:spcPts val="0"/>
              </a:spcBef>
              <a:buFont typeface="Symbol" panose="05050102010706020507" pitchFamily="18" charset="2"/>
              <a:buChar char=""/>
            </a:pPr>
            <a:r>
              <a:rPr lang="en-US" sz="1600" dirty="0">
                <a:solidFill>
                  <a:srgbClr val="FF0000"/>
                </a:solidFill>
                <a:effectLst/>
                <a:ea typeface="Calibri" panose="020F0502020204030204" pitchFamily="34" charset="0"/>
                <a:cs typeface="Times New Roman" panose="02020603050405020304" pitchFamily="18" charset="0"/>
              </a:rPr>
              <a:t>The Department needs to seek for budget shortfall for Harry </a:t>
            </a:r>
            <a:r>
              <a:rPr lang="en-US" sz="1600" dirty="0" err="1">
                <a:solidFill>
                  <a:srgbClr val="FF0000"/>
                </a:solidFill>
                <a:effectLst/>
                <a:ea typeface="Calibri" panose="020F0502020204030204" pitchFamily="34" charset="0"/>
                <a:cs typeface="Times New Roman" panose="02020603050405020304" pitchFamily="18" charset="0"/>
              </a:rPr>
              <a:t>Gwala</a:t>
            </a:r>
            <a:r>
              <a:rPr lang="en-US" sz="1600" dirty="0">
                <a:solidFill>
                  <a:srgbClr val="FF0000"/>
                </a:solidFill>
                <a:effectLst/>
                <a:ea typeface="Calibri" panose="020F0502020204030204" pitchFamily="34" charset="0"/>
                <a:cs typeface="Times New Roman" panose="02020603050405020304" pitchFamily="18" charset="0"/>
              </a:rPr>
              <a:t>, uMzinyathi, Zululand, uThukela and uMkhanyakude districts for an amount of </a:t>
            </a:r>
            <a:r>
              <a:rPr lang="en-ZA" sz="1600" b="1" i="0" u="none" strike="noStrike" dirty="0">
                <a:solidFill>
                  <a:srgbClr val="FF0000"/>
                </a:solidFill>
                <a:effectLst/>
                <a:latin typeface="Times New Roman" panose="02020603050405020304" pitchFamily="18" charset="0"/>
              </a:rPr>
              <a:t>R25,031,529.12</a:t>
            </a:r>
            <a:r>
              <a:rPr lang="en-US" sz="1600" b="1" dirty="0">
                <a:solidFill>
                  <a:srgbClr val="FF0000"/>
                </a:solidFill>
                <a:effectLst/>
                <a:ea typeface="Calibri" panose="020F0502020204030204" pitchFamily="34" charset="0"/>
                <a:cs typeface="Times New Roman" panose="02020603050405020304" pitchFamily="18" charset="0"/>
              </a:rPr>
              <a:t>.</a:t>
            </a:r>
            <a:r>
              <a:rPr lang="en-US" sz="1600" dirty="0">
                <a:solidFill>
                  <a:srgbClr val="FF0000"/>
                </a:solidFill>
                <a:effectLst/>
                <a:ea typeface="Calibri" panose="020F0502020204030204" pitchFamily="34" charset="0"/>
                <a:cs typeface="Times New Roman" panose="02020603050405020304" pitchFamily="18" charset="0"/>
              </a:rPr>
              <a:t> </a:t>
            </a:r>
            <a:endParaRPr lang="en-ZA" sz="1600" dirty="0">
              <a:solidFill>
                <a:srgbClr val="FF0000"/>
              </a:solidFill>
              <a:effectLst/>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89600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9905999" cy="922778"/>
          </a:xfrm>
          <a:solidFill>
            <a:srgbClr val="00B050"/>
          </a:solidFill>
        </p:spPr>
        <p:txBody>
          <a:bodyPr>
            <a:normAutofit/>
          </a:bodyPr>
          <a:lstStyle/>
          <a:p>
            <a:pPr algn="ctr"/>
            <a:r>
              <a:rPr lang="en-US" sz="3600" b="1" dirty="0">
                <a:latin typeface="Arial" panose="020B0604020202020204" pitchFamily="34" charset="0"/>
                <a:cs typeface="Arial" panose="020B0604020202020204" pitchFamily="34" charset="0"/>
              </a:rPr>
              <a:t>OCTOBER IMPLEMENTATION PLAN</a:t>
            </a:r>
          </a:p>
        </p:txBody>
      </p:sp>
      <p:pic>
        <p:nvPicPr>
          <p:cNvPr id="4" name="Content Placeholder 3">
            <a:extLst>
              <a:ext uri="{FF2B5EF4-FFF2-40B4-BE49-F238E27FC236}">
                <a16:creationId xmlns:a16="http://schemas.microsoft.com/office/drawing/2014/main" id="{93B31176-C8D4-40E1-9C6F-8F7139348D5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751" y="1071563"/>
            <a:ext cx="9401174" cy="5435600"/>
          </a:xfrm>
          <a:prstGeom prst="rect">
            <a:avLst/>
          </a:prstGeom>
          <a:noFill/>
          <a:ln>
            <a:noFill/>
          </a:ln>
        </p:spPr>
      </p:pic>
    </p:spTree>
    <p:extLst>
      <p:ext uri="{BB962C8B-B14F-4D97-AF65-F5344CB8AC3E}">
        <p14:creationId xmlns:p14="http://schemas.microsoft.com/office/powerpoint/2010/main" val="3140869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9905999" cy="922778"/>
          </a:xfrm>
          <a:solidFill>
            <a:srgbClr val="00B050"/>
          </a:solidFill>
        </p:spPr>
        <p:txBody>
          <a:bodyPr>
            <a:normAutofit/>
          </a:bodyPr>
          <a:lstStyle/>
          <a:p>
            <a:pPr algn="ctr"/>
            <a:r>
              <a:rPr lang="en-US" sz="3600" b="1" dirty="0">
                <a:latin typeface="Arial" panose="020B0604020202020204" pitchFamily="34" charset="0"/>
                <a:cs typeface="Arial" panose="020B0604020202020204" pitchFamily="34" charset="0"/>
              </a:rPr>
              <a:t>Summary of activities for October</a:t>
            </a:r>
          </a:p>
        </p:txBody>
      </p:sp>
      <p:sp>
        <p:nvSpPr>
          <p:cNvPr id="5" name="Content Placeholder 4">
            <a:extLst>
              <a:ext uri="{FF2B5EF4-FFF2-40B4-BE49-F238E27FC236}">
                <a16:creationId xmlns:a16="http://schemas.microsoft.com/office/drawing/2014/main" id="{F02B0085-0D1B-4772-AB05-40B889B921AD}"/>
              </a:ext>
            </a:extLst>
          </p:cNvPr>
          <p:cNvSpPr>
            <a:spLocks noGrp="1"/>
          </p:cNvSpPr>
          <p:nvPr>
            <p:ph idx="1"/>
          </p:nvPr>
        </p:nvSpPr>
        <p:spPr>
          <a:xfrm>
            <a:off x="442913" y="1253331"/>
            <a:ext cx="8543925" cy="4351338"/>
          </a:xfrm>
        </p:spPr>
        <p:txBody>
          <a:bodyPr/>
          <a:lstStyle/>
          <a:p>
            <a:endParaRPr lang="en-US" dirty="0"/>
          </a:p>
          <a:p>
            <a:r>
              <a:rPr lang="en-US" dirty="0"/>
              <a:t>Verified list of beneficiaries</a:t>
            </a:r>
          </a:p>
          <a:p>
            <a:r>
              <a:rPr lang="en-US" dirty="0"/>
              <a:t>Verified list of inputs</a:t>
            </a:r>
          </a:p>
          <a:p>
            <a:r>
              <a:rPr lang="en-US" dirty="0"/>
              <a:t>Verification of distributed inputs</a:t>
            </a:r>
          </a:p>
          <a:p>
            <a:r>
              <a:rPr lang="en-US" dirty="0"/>
              <a:t>Inception report</a:t>
            </a:r>
          </a:p>
          <a:p>
            <a:r>
              <a:rPr lang="en-US" dirty="0"/>
              <a:t>Readiness Assessment Report</a:t>
            </a:r>
          </a:p>
          <a:p>
            <a:r>
              <a:rPr lang="en-US" dirty="0"/>
              <a:t>District implementation plans</a:t>
            </a:r>
          </a:p>
          <a:p>
            <a:endParaRPr lang="en-ZA" dirty="0"/>
          </a:p>
        </p:txBody>
      </p:sp>
    </p:spTree>
    <p:extLst>
      <p:ext uri="{BB962C8B-B14F-4D97-AF65-F5344CB8AC3E}">
        <p14:creationId xmlns:p14="http://schemas.microsoft.com/office/powerpoint/2010/main" val="126889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125" y="723163"/>
            <a:ext cx="8714325" cy="1369108"/>
          </a:xfrm>
          <a:solidFill>
            <a:schemeClr val="accent6"/>
          </a:solidFill>
        </p:spPr>
        <p:txBody>
          <a:bodyPr>
            <a:normAutofit fontScale="90000"/>
          </a:bodyPr>
          <a:lstStyle/>
          <a:p>
            <a:pPr algn="ctr"/>
            <a:br>
              <a:rPr lang="en-US" b="1" dirty="0"/>
            </a:br>
            <a:r>
              <a:rPr lang="en-US" b="1" dirty="0">
                <a:latin typeface="+mn-lt"/>
              </a:rPr>
              <a:t>Thank you</a:t>
            </a:r>
            <a:br>
              <a:rPr lang="en-US" b="1" dirty="0"/>
            </a:br>
            <a:endParaRPr lang="en-US" b="1" dirty="0"/>
          </a:p>
        </p:txBody>
      </p:sp>
    </p:spTree>
    <p:extLst>
      <p:ext uri="{BB962C8B-B14F-4D97-AF65-F5344CB8AC3E}">
        <p14:creationId xmlns:p14="http://schemas.microsoft.com/office/powerpoint/2010/main" val="104100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038" y="294467"/>
            <a:ext cx="8543925" cy="697425"/>
          </a:xfrm>
          <a:solidFill>
            <a:schemeClr val="accent6">
              <a:lumMod val="60000"/>
              <a:lumOff val="40000"/>
            </a:schemeClr>
          </a:solidFill>
        </p:spPr>
        <p:txBody>
          <a:bodyPr/>
          <a:lstStyle/>
          <a:p>
            <a:pPr algn="ctr"/>
            <a:r>
              <a:rPr lang="en-US" b="1" dirty="0">
                <a:latin typeface="+mn-lt"/>
              </a:rPr>
              <a:t>Contents</a:t>
            </a:r>
          </a:p>
        </p:txBody>
      </p:sp>
      <p:sp>
        <p:nvSpPr>
          <p:cNvPr id="3" name="Content Placeholder 2"/>
          <p:cNvSpPr>
            <a:spLocks noGrp="1"/>
          </p:cNvSpPr>
          <p:nvPr>
            <p:ph idx="1"/>
          </p:nvPr>
        </p:nvSpPr>
        <p:spPr>
          <a:xfrm>
            <a:off x="681038" y="1212351"/>
            <a:ext cx="8543925" cy="4263775"/>
          </a:xfrm>
        </p:spPr>
        <p:txBody>
          <a:bodyPr>
            <a:normAutofit/>
          </a:bodyPr>
          <a:lstStyle/>
          <a:p>
            <a:pPr lvl="1" algn="just">
              <a:lnSpc>
                <a:spcPct val="150000"/>
              </a:lnSpc>
            </a:pPr>
            <a:r>
              <a:rPr lang="en-ZA" dirty="0">
                <a:solidFill>
                  <a:prstClr val="black"/>
                </a:solidFill>
              </a:rPr>
              <a:t>PROJECT BACKGROUND</a:t>
            </a:r>
          </a:p>
          <a:p>
            <a:pPr lvl="1" algn="just">
              <a:lnSpc>
                <a:spcPct val="150000"/>
              </a:lnSpc>
            </a:pPr>
            <a:r>
              <a:rPr lang="en-ZA" dirty="0">
                <a:solidFill>
                  <a:prstClr val="black"/>
                </a:solidFill>
              </a:rPr>
              <a:t>PROJECT DELIVERABLES</a:t>
            </a:r>
          </a:p>
          <a:p>
            <a:pPr lvl="1" algn="just">
              <a:lnSpc>
                <a:spcPct val="150000"/>
              </a:lnSpc>
            </a:pPr>
            <a:r>
              <a:rPr lang="en-ZA" dirty="0">
                <a:solidFill>
                  <a:prstClr val="black"/>
                </a:solidFill>
              </a:rPr>
              <a:t>MECHANISATION BUDGET</a:t>
            </a:r>
          </a:p>
          <a:p>
            <a:pPr lvl="1" algn="just">
              <a:lnSpc>
                <a:spcPct val="150000"/>
              </a:lnSpc>
            </a:pPr>
            <a:r>
              <a:rPr lang="en-ZA" dirty="0">
                <a:solidFill>
                  <a:prstClr val="black"/>
                </a:solidFill>
              </a:rPr>
              <a:t>INPUTS AND STORAGE FACILITIES</a:t>
            </a:r>
          </a:p>
          <a:p>
            <a:pPr lvl="1" algn="just">
              <a:lnSpc>
                <a:spcPct val="150000"/>
              </a:lnSpc>
            </a:pPr>
            <a:r>
              <a:rPr lang="en-ZA" dirty="0">
                <a:solidFill>
                  <a:prstClr val="black"/>
                </a:solidFill>
              </a:rPr>
              <a:t>MECHANISATION MODEL CHALLENGES </a:t>
            </a:r>
          </a:p>
          <a:p>
            <a:pPr lvl="1" algn="just">
              <a:lnSpc>
                <a:spcPct val="150000"/>
              </a:lnSpc>
            </a:pPr>
            <a:r>
              <a:rPr lang="en-ZA" dirty="0">
                <a:solidFill>
                  <a:prstClr val="black"/>
                </a:solidFill>
              </a:rPr>
              <a:t>RECOMMENDATIONS</a:t>
            </a:r>
          </a:p>
          <a:p>
            <a:pPr lvl="1" algn="just">
              <a:lnSpc>
                <a:spcPct val="150000"/>
              </a:lnSpc>
            </a:pPr>
            <a:r>
              <a:rPr lang="en-ZA" dirty="0">
                <a:solidFill>
                  <a:prstClr val="black"/>
                </a:solidFill>
              </a:rPr>
              <a:t>OCTOBER IMPLEMENTATION PLAN</a:t>
            </a:r>
          </a:p>
        </p:txBody>
      </p:sp>
    </p:spTree>
    <p:extLst>
      <p:ext uri="{BB962C8B-B14F-4D97-AF65-F5344CB8AC3E}">
        <p14:creationId xmlns:p14="http://schemas.microsoft.com/office/powerpoint/2010/main" val="143777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9906000" cy="1112961"/>
          </a:xfrm>
          <a:solidFill>
            <a:srgbClr val="00B050"/>
          </a:solidFill>
        </p:spPr>
        <p:txBody>
          <a:bodyPr>
            <a:normAutofit/>
          </a:bodyPr>
          <a:lstStyle/>
          <a:p>
            <a:pPr algn="ctr"/>
            <a:r>
              <a:rPr lang="en-US" sz="3600" b="1" dirty="0">
                <a:latin typeface="+mn-lt"/>
                <a:cs typeface="Arial" panose="020B0604020202020204" pitchFamily="34" charset="0"/>
              </a:rPr>
              <a:t>PROJECT BACKGROUND</a:t>
            </a:r>
          </a:p>
        </p:txBody>
      </p:sp>
      <p:sp>
        <p:nvSpPr>
          <p:cNvPr id="3" name="Content Placeholder 2">
            <a:extLst>
              <a:ext uri="{FF2B5EF4-FFF2-40B4-BE49-F238E27FC236}">
                <a16:creationId xmlns:a16="http://schemas.microsoft.com/office/drawing/2014/main" id="{1BECA0A8-AB4D-40DB-9C6E-C150E41D2C02}"/>
              </a:ext>
            </a:extLst>
          </p:cNvPr>
          <p:cNvSpPr>
            <a:spLocks noGrp="1"/>
          </p:cNvSpPr>
          <p:nvPr>
            <p:ph idx="1"/>
          </p:nvPr>
        </p:nvSpPr>
        <p:spPr>
          <a:xfrm>
            <a:off x="190844" y="1326005"/>
            <a:ext cx="9509337" cy="4499760"/>
          </a:xfrm>
        </p:spPr>
        <p:txBody>
          <a:bodyPr>
            <a:normAutofit/>
          </a:bodyPr>
          <a:lstStyle/>
          <a:p>
            <a:pPr algn="just">
              <a:lnSpc>
                <a:spcPct val="100000"/>
              </a:lnSpc>
            </a:pPr>
            <a:r>
              <a:rPr lang="en-ZA" sz="2400" dirty="0">
                <a:solidFill>
                  <a:srgbClr val="000000"/>
                </a:solidFill>
                <a:effectLst/>
                <a:ea typeface="Times New Roman" panose="02020603050405020304" pitchFamily="18" charset="0"/>
                <a:cs typeface="Times New Roman" panose="02020603050405020304" pitchFamily="18" charset="0"/>
              </a:rPr>
              <a:t>The Department of Agriculture and Rural Development as a custodian of agriculture in the province has realised that food security is a great concern amongst the black impoverished communities. </a:t>
            </a:r>
          </a:p>
          <a:p>
            <a:pPr algn="just">
              <a:lnSpc>
                <a:spcPct val="100000"/>
              </a:lnSpc>
            </a:pPr>
            <a:r>
              <a:rPr lang="en-ZA" sz="2400" dirty="0">
                <a:solidFill>
                  <a:srgbClr val="000000"/>
                </a:solidFill>
                <a:effectLst/>
                <a:ea typeface="Times New Roman" panose="02020603050405020304" pitchFamily="18" charset="0"/>
                <a:cs typeface="Times New Roman" panose="02020603050405020304" pitchFamily="18" charset="0"/>
              </a:rPr>
              <a:t>An aggressive multi-season planting programme was introduced to address the issues of food security.</a:t>
            </a:r>
          </a:p>
          <a:p>
            <a:pPr algn="just">
              <a:lnSpc>
                <a:spcPct val="100000"/>
              </a:lnSpc>
            </a:pPr>
            <a:r>
              <a:rPr lang="en-ZA" sz="2400" dirty="0">
                <a:solidFill>
                  <a:srgbClr val="000000"/>
                </a:solidFill>
                <a:effectLst/>
                <a:ea typeface="Times New Roman" panose="02020603050405020304" pitchFamily="18" charset="0"/>
                <a:cs typeface="Times New Roman" panose="02020603050405020304" pitchFamily="18" charset="0"/>
              </a:rPr>
              <a:t>The department therefore provides production inputs and mechanisation to the identified beneficiaries.</a:t>
            </a:r>
          </a:p>
          <a:p>
            <a:pPr algn="just">
              <a:lnSpc>
                <a:spcPct val="100000"/>
              </a:lnSpc>
            </a:pPr>
            <a:r>
              <a:rPr lang="en-ZA" sz="240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SAFDA Farm Management Services (Pty) Ltd was appointed for 36 months to conduct a </a:t>
            </a:r>
            <a:r>
              <a:rPr lang="en-US" sz="2400" b="1" u="sng" dirty="0">
                <a:solidFill>
                  <a:srgbClr val="000000"/>
                </a:solidFill>
                <a:effectLst/>
                <a:ea typeface="Times New Roman" panose="02020603050405020304" pitchFamily="18" charset="0"/>
                <a:cs typeface="Times New Roman" panose="02020603050405020304" pitchFamily="18" charset="0"/>
              </a:rPr>
              <a:t>monitoring and evaluation </a:t>
            </a:r>
            <a:r>
              <a:rPr lang="en-US" sz="2400" dirty="0">
                <a:solidFill>
                  <a:srgbClr val="000000"/>
                </a:solidFill>
                <a:effectLst/>
                <a:ea typeface="Times New Roman" panose="02020603050405020304" pitchFamily="18" charset="0"/>
                <a:cs typeface="Times New Roman" panose="02020603050405020304" pitchFamily="18" charset="0"/>
              </a:rPr>
              <a:t>of the Multi-Season Planting Programme. </a:t>
            </a:r>
            <a:endParaRPr lang="en-ZA" sz="2400" dirty="0"/>
          </a:p>
        </p:txBody>
      </p:sp>
    </p:spTree>
    <p:extLst>
      <p:ext uri="{BB962C8B-B14F-4D97-AF65-F5344CB8AC3E}">
        <p14:creationId xmlns:p14="http://schemas.microsoft.com/office/powerpoint/2010/main" val="80284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81038" y="351272"/>
            <a:ext cx="8543925" cy="635047"/>
          </a:xfrm>
          <a:solidFill>
            <a:srgbClr val="00B050"/>
          </a:solidFill>
        </p:spPr>
        <p:txBody>
          <a:bodyPr>
            <a:normAutofit/>
          </a:bodyPr>
          <a:lstStyle/>
          <a:p>
            <a:pPr algn="ctr"/>
            <a:r>
              <a:rPr lang="en-US" sz="3600" b="1" dirty="0">
                <a:latin typeface="Arial" panose="020B0604020202020204" pitchFamily="34" charset="0"/>
                <a:cs typeface="Arial" panose="020B0604020202020204" pitchFamily="34" charset="0"/>
              </a:rPr>
              <a:t> Year 1 Deliverables</a:t>
            </a:r>
          </a:p>
        </p:txBody>
      </p:sp>
      <p:sp>
        <p:nvSpPr>
          <p:cNvPr id="2" name="Content Placeholder 1"/>
          <p:cNvSpPr>
            <a:spLocks noGrp="1"/>
          </p:cNvSpPr>
          <p:nvPr>
            <p:ph idx="1"/>
          </p:nvPr>
        </p:nvSpPr>
        <p:spPr>
          <a:xfrm>
            <a:off x="681037" y="1190578"/>
            <a:ext cx="8543925" cy="4351338"/>
          </a:xfrm>
          <a:solidFill>
            <a:schemeClr val="accent6">
              <a:lumMod val="20000"/>
              <a:lumOff val="80000"/>
            </a:schemeClr>
          </a:solidFill>
          <a:ln w="19050">
            <a:solidFill>
              <a:schemeClr val="tx1"/>
            </a:solidFill>
          </a:ln>
        </p:spPr>
        <p:txBody>
          <a:bodyPr>
            <a:normAutofit lnSpcReduction="10000"/>
          </a:bodyPr>
          <a:lstStyle/>
          <a:p>
            <a:r>
              <a:rPr lang="en-US" sz="2400" dirty="0"/>
              <a:t>Project Set up – inception report and SLA</a:t>
            </a:r>
          </a:p>
          <a:p>
            <a:r>
              <a:rPr lang="en-US" sz="2400" dirty="0"/>
              <a:t>SLA’s with external parties</a:t>
            </a:r>
          </a:p>
          <a:p>
            <a:r>
              <a:rPr lang="en-US" sz="2400" dirty="0"/>
              <a:t>Review of Departmental policies associated with the programme</a:t>
            </a:r>
          </a:p>
          <a:p>
            <a:r>
              <a:rPr lang="en-US" sz="2400" dirty="0"/>
              <a:t>District Readiness Assessment and Risk mitigation plan</a:t>
            </a:r>
          </a:p>
          <a:p>
            <a:r>
              <a:rPr lang="en-US" sz="2400" dirty="0"/>
              <a:t>M &amp; E Framework</a:t>
            </a:r>
          </a:p>
          <a:p>
            <a:r>
              <a:rPr lang="en-US" sz="2400" dirty="0"/>
              <a:t>Customised District Implementation Plan</a:t>
            </a:r>
          </a:p>
          <a:p>
            <a:r>
              <a:rPr lang="en-US" sz="2400" dirty="0"/>
              <a:t>Monitoring and Reporting on performance, including expenditure </a:t>
            </a:r>
          </a:p>
          <a:p>
            <a:r>
              <a:rPr lang="en-US" sz="2400" dirty="0"/>
              <a:t>Marketing Plan</a:t>
            </a:r>
          </a:p>
          <a:p>
            <a:r>
              <a:rPr lang="en-US" sz="2400" dirty="0"/>
              <a:t>Recommendations to improve efficiency and sustainability  </a:t>
            </a:r>
          </a:p>
          <a:p>
            <a:r>
              <a:rPr lang="en-US" sz="2400" dirty="0"/>
              <a:t>Reports – bi-weekly, monthly , quarterly and Cabinet</a:t>
            </a:r>
          </a:p>
        </p:txBody>
      </p:sp>
    </p:spTree>
    <p:extLst>
      <p:ext uri="{BB962C8B-B14F-4D97-AF65-F5344CB8AC3E}">
        <p14:creationId xmlns:p14="http://schemas.microsoft.com/office/powerpoint/2010/main" val="83617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52"/>
            <a:ext cx="9906000" cy="725424"/>
          </a:xfrm>
          <a:solidFill>
            <a:srgbClr val="00B050"/>
          </a:solidFill>
        </p:spPr>
        <p:txBody>
          <a:bodyPr>
            <a:normAutofit/>
          </a:bodyPr>
          <a:lstStyle/>
          <a:p>
            <a:pPr algn="ctr"/>
            <a:r>
              <a:rPr lang="en-US" sz="3600" b="1" dirty="0">
                <a:latin typeface="+mn-lt"/>
                <a:cs typeface="Arial" panose="020B0604020202020204" pitchFamily="34" charset="0"/>
              </a:rPr>
              <a:t>PROJECT DELIVERABLES </a:t>
            </a:r>
            <a:r>
              <a:rPr lang="en-US" sz="1800" b="1" dirty="0">
                <a:latin typeface="+mn-lt"/>
                <a:cs typeface="Arial" panose="020B0604020202020204" pitchFamily="34" charset="0"/>
              </a:rPr>
              <a:t>(targeted ha)</a:t>
            </a:r>
          </a:p>
        </p:txBody>
      </p:sp>
      <p:graphicFrame>
        <p:nvGraphicFramePr>
          <p:cNvPr id="4" name="Table 3">
            <a:extLst>
              <a:ext uri="{FF2B5EF4-FFF2-40B4-BE49-F238E27FC236}">
                <a16:creationId xmlns:a16="http://schemas.microsoft.com/office/drawing/2014/main" id="{B9DF2044-1F2A-4053-861C-69CD83F5031D}"/>
              </a:ext>
            </a:extLst>
          </p:cNvPr>
          <p:cNvGraphicFramePr>
            <a:graphicFrameLocks noGrp="1"/>
          </p:cNvGraphicFramePr>
          <p:nvPr>
            <p:extLst>
              <p:ext uri="{D42A27DB-BD31-4B8C-83A1-F6EECF244321}">
                <p14:modId xmlns:p14="http://schemas.microsoft.com/office/powerpoint/2010/main" val="3010145983"/>
              </p:ext>
            </p:extLst>
          </p:nvPr>
        </p:nvGraphicFramePr>
        <p:xfrm>
          <a:off x="311346" y="1073878"/>
          <a:ext cx="5013129" cy="4365392"/>
        </p:xfrm>
        <a:graphic>
          <a:graphicData uri="http://schemas.openxmlformats.org/drawingml/2006/table">
            <a:tbl>
              <a:tblPr/>
              <a:tblGrid>
                <a:gridCol w="1727497">
                  <a:extLst>
                    <a:ext uri="{9D8B030D-6E8A-4147-A177-3AD203B41FA5}">
                      <a16:colId xmlns:a16="http://schemas.microsoft.com/office/drawing/2014/main" val="3090783616"/>
                    </a:ext>
                  </a:extLst>
                </a:gridCol>
                <a:gridCol w="1219410">
                  <a:extLst>
                    <a:ext uri="{9D8B030D-6E8A-4147-A177-3AD203B41FA5}">
                      <a16:colId xmlns:a16="http://schemas.microsoft.com/office/drawing/2014/main" val="2110685239"/>
                    </a:ext>
                  </a:extLst>
                </a:gridCol>
                <a:gridCol w="1016175">
                  <a:extLst>
                    <a:ext uri="{9D8B030D-6E8A-4147-A177-3AD203B41FA5}">
                      <a16:colId xmlns:a16="http://schemas.microsoft.com/office/drawing/2014/main" val="2290074329"/>
                    </a:ext>
                  </a:extLst>
                </a:gridCol>
                <a:gridCol w="1050047">
                  <a:extLst>
                    <a:ext uri="{9D8B030D-6E8A-4147-A177-3AD203B41FA5}">
                      <a16:colId xmlns:a16="http://schemas.microsoft.com/office/drawing/2014/main" val="3532779767"/>
                    </a:ext>
                  </a:extLst>
                </a:gridCol>
              </a:tblGrid>
              <a:tr h="825884">
                <a:tc>
                  <a:txBody>
                    <a:bodyPr/>
                    <a:lstStyle/>
                    <a:p>
                      <a:pPr algn="just" fontAlgn="ctr"/>
                      <a:r>
                        <a:rPr lang="en-ZA" sz="1400" b="1" i="0" u="none" strike="noStrike">
                          <a:solidFill>
                            <a:srgbClr val="000000"/>
                          </a:solidFill>
                          <a:effectLst/>
                          <a:latin typeface="Times New Roman" panose="02020603050405020304" pitchFamily="18" charset="0"/>
                        </a:rPr>
                        <a:t>District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just" fontAlgn="ctr"/>
                      <a:r>
                        <a:rPr lang="en-ZA" sz="1400" b="1" i="0" u="none" strike="noStrike">
                          <a:solidFill>
                            <a:srgbClr val="000000"/>
                          </a:solidFill>
                          <a:effectLst/>
                          <a:latin typeface="Times New Roman" panose="02020603050405020304" pitchFamily="18" charset="0"/>
                        </a:rPr>
                        <a:t>Annual target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just" fontAlgn="ctr"/>
                      <a:r>
                        <a:rPr lang="en-ZA" sz="1400" b="1" i="0" u="none" strike="noStrike">
                          <a:solidFill>
                            <a:srgbClr val="000000"/>
                          </a:solidFill>
                          <a:effectLst/>
                          <a:latin typeface="Times New Roman" panose="02020603050405020304" pitchFamily="18" charset="0"/>
                        </a:rPr>
                        <a:t>Database Targets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n-ZA" sz="1400" b="1" i="0" u="none" strike="noStrike">
                          <a:solidFill>
                            <a:srgbClr val="000000"/>
                          </a:solidFill>
                          <a:effectLst/>
                          <a:latin typeface="Times New Roman" panose="02020603050405020304" pitchFamily="18" charset="0"/>
                        </a:rPr>
                        <a:t>Ha Varience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246810045"/>
                  </a:ext>
                </a:extLst>
              </a:tr>
              <a:tr h="294959">
                <a:tc>
                  <a:txBody>
                    <a:bodyPr/>
                    <a:lstStyle/>
                    <a:p>
                      <a:pPr algn="just" fontAlgn="ctr"/>
                      <a:r>
                        <a:rPr lang="en-ZA" sz="1400" b="1" i="0" u="none" strike="noStrike" dirty="0">
                          <a:solidFill>
                            <a:srgbClr val="000000"/>
                          </a:solidFill>
                          <a:effectLst/>
                          <a:latin typeface="Times New Roman" panose="02020603050405020304" pitchFamily="18" charset="0"/>
                        </a:rPr>
                        <a:t>Amajuba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1500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1490.62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-9.38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263396"/>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Harry Gwala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4000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3877.00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-123.00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141913"/>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King Cetshwayo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1200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1201.00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1.00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368884"/>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uGu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1582.56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-417.44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291337"/>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uMgungundlovu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1000.28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0.28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871750"/>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uMkhanyakude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2238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2353.40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115.40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6001785"/>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uMzinyathi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3050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Times New Roman" panose="02020603050405020304" pitchFamily="18" charset="0"/>
                        </a:rPr>
                        <a:t>3095.70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45.70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91342848"/>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uThukela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1700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2605.14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905.14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83463006"/>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Zululand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3500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3618.10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118.10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98698375"/>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eThekwini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250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250.00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911846"/>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iLembe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500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500.00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fontAlgn="ctr"/>
                      <a:r>
                        <a:rPr lang="en-ZA" sz="1400" b="0" i="0" u="none" strike="noStrike">
                          <a:solidFill>
                            <a:srgbClr val="000000"/>
                          </a:solidFill>
                          <a:effectLst/>
                          <a:latin typeface="Times New Roman" panose="02020603050405020304" pitchFamily="18" charset="0"/>
                        </a:rPr>
                        <a:t>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966809"/>
                  </a:ext>
                </a:extLst>
              </a:tr>
              <a:tr h="294959">
                <a:tc>
                  <a:txBody>
                    <a:bodyPr/>
                    <a:lstStyle/>
                    <a:p>
                      <a:pPr algn="just" fontAlgn="ctr"/>
                      <a:r>
                        <a:rPr lang="en-ZA" sz="1400" b="1" i="0" u="none" strike="noStrike">
                          <a:solidFill>
                            <a:srgbClr val="000000"/>
                          </a:solidFill>
                          <a:effectLst/>
                          <a:latin typeface="Times New Roman" panose="02020603050405020304" pitchFamily="18" charset="0"/>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a:solidFill>
                            <a:srgbClr val="000000"/>
                          </a:solidFill>
                          <a:effectLst/>
                          <a:latin typeface="Times New Roman" panose="02020603050405020304" pitchFamily="18" charset="0"/>
                        </a:rPr>
                        <a:t>20938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ZA" sz="1400" b="1" i="0" u="none" strike="noStrike">
                          <a:solidFill>
                            <a:srgbClr val="000000"/>
                          </a:solidFill>
                          <a:effectLst/>
                          <a:latin typeface="Times New Roman" panose="02020603050405020304" pitchFamily="18" charset="0"/>
                        </a:rPr>
                        <a:t>21573.80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dirty="0">
                          <a:solidFill>
                            <a:srgbClr val="000000"/>
                          </a:solidFill>
                          <a:effectLst/>
                          <a:latin typeface="Times New Roman" panose="02020603050405020304" pitchFamily="18" charset="0"/>
                        </a:rPr>
                        <a:t>635.80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3343102"/>
                  </a:ext>
                </a:extLst>
              </a:tr>
            </a:tbl>
          </a:graphicData>
        </a:graphic>
      </p:graphicFrame>
      <p:sp>
        <p:nvSpPr>
          <p:cNvPr id="5" name="TextBox 4">
            <a:extLst>
              <a:ext uri="{FF2B5EF4-FFF2-40B4-BE49-F238E27FC236}">
                <a16:creationId xmlns:a16="http://schemas.microsoft.com/office/drawing/2014/main" id="{A3D2EA02-28B9-4C5A-A706-06A33BE0FE5A}"/>
              </a:ext>
            </a:extLst>
          </p:cNvPr>
          <p:cNvSpPr txBox="1"/>
          <p:nvPr/>
        </p:nvSpPr>
        <p:spPr>
          <a:xfrm>
            <a:off x="5439267" y="1300899"/>
            <a:ext cx="4223208"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t>Desktop Database Assessment completed </a:t>
            </a:r>
          </a:p>
          <a:p>
            <a:pPr algn="just"/>
            <a:endParaRPr lang="en-US" dirty="0"/>
          </a:p>
          <a:p>
            <a:pPr marL="285750" indent="-285750" algn="just">
              <a:buFont typeface="Arial" panose="020B0604020202020204" pitchFamily="34" charset="0"/>
              <a:buChar char="•"/>
            </a:pPr>
            <a:r>
              <a:rPr lang="en-US" dirty="0"/>
              <a:t>Final confirmed ha for 11 districts total </a:t>
            </a:r>
            <a:r>
              <a:rPr lang="en-US" b="1" dirty="0"/>
              <a:t>21 573.8ha</a:t>
            </a:r>
          </a:p>
          <a:p>
            <a:pPr algn="just"/>
            <a:endParaRPr lang="en-US" b="1" dirty="0"/>
          </a:p>
          <a:p>
            <a:pPr marL="285750" indent="-285750" algn="just">
              <a:buFont typeface="Arial" panose="020B0604020202020204" pitchFamily="34" charset="0"/>
              <a:buChar char="•"/>
            </a:pPr>
            <a:r>
              <a:rPr lang="en-US" dirty="0"/>
              <a:t>There is an increase in total targeted ha of </a:t>
            </a:r>
            <a:r>
              <a:rPr lang="en-US" b="1" dirty="0"/>
              <a:t>635.80ha, </a:t>
            </a:r>
            <a:r>
              <a:rPr lang="en-US" dirty="0"/>
              <a:t>this has budgetary implications</a:t>
            </a:r>
          </a:p>
          <a:p>
            <a:pPr algn="just"/>
            <a:endParaRPr lang="en-US" dirty="0"/>
          </a:p>
          <a:p>
            <a:pPr marL="285750" indent="-285750" algn="just">
              <a:buFont typeface="Arial" panose="020B0604020202020204" pitchFamily="34" charset="0"/>
              <a:buChar char="•"/>
            </a:pPr>
            <a:r>
              <a:rPr lang="en-US" dirty="0"/>
              <a:t>Verification of beneficiaries must be conducted as well as GIS Co-ordinates of all the identified fields.</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324930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52"/>
            <a:ext cx="9906000" cy="725424"/>
          </a:xfrm>
          <a:solidFill>
            <a:srgbClr val="00B050"/>
          </a:solidFill>
        </p:spPr>
        <p:txBody>
          <a:bodyPr>
            <a:normAutofit/>
          </a:bodyPr>
          <a:lstStyle/>
          <a:p>
            <a:pPr algn="ctr"/>
            <a:r>
              <a:rPr lang="en-US" sz="3600" b="1" dirty="0">
                <a:latin typeface="+mn-lt"/>
                <a:cs typeface="Arial" panose="020B0604020202020204" pitchFamily="34" charset="0"/>
              </a:rPr>
              <a:t>PROJECT DELIVERABLES</a:t>
            </a:r>
          </a:p>
        </p:txBody>
      </p:sp>
      <p:graphicFrame>
        <p:nvGraphicFramePr>
          <p:cNvPr id="3" name="Table 2">
            <a:extLst>
              <a:ext uri="{FF2B5EF4-FFF2-40B4-BE49-F238E27FC236}">
                <a16:creationId xmlns:a16="http://schemas.microsoft.com/office/drawing/2014/main" id="{68341679-56C1-40A6-97CD-B9486C922DB1}"/>
              </a:ext>
            </a:extLst>
          </p:cNvPr>
          <p:cNvGraphicFramePr>
            <a:graphicFrameLocks noGrp="1"/>
          </p:cNvGraphicFramePr>
          <p:nvPr>
            <p:extLst>
              <p:ext uri="{D42A27DB-BD31-4B8C-83A1-F6EECF244321}">
                <p14:modId xmlns:p14="http://schemas.microsoft.com/office/powerpoint/2010/main" val="1147643583"/>
              </p:ext>
            </p:extLst>
          </p:nvPr>
        </p:nvGraphicFramePr>
        <p:xfrm>
          <a:off x="136557" y="824695"/>
          <a:ext cx="6122841" cy="5246168"/>
        </p:xfrm>
        <a:graphic>
          <a:graphicData uri="http://schemas.openxmlformats.org/drawingml/2006/table">
            <a:tbl>
              <a:tblPr/>
              <a:tblGrid>
                <a:gridCol w="1931806">
                  <a:extLst>
                    <a:ext uri="{9D8B030D-6E8A-4147-A177-3AD203B41FA5}">
                      <a16:colId xmlns:a16="http://schemas.microsoft.com/office/drawing/2014/main" val="45397812"/>
                    </a:ext>
                  </a:extLst>
                </a:gridCol>
                <a:gridCol w="1096873">
                  <a:extLst>
                    <a:ext uri="{9D8B030D-6E8A-4147-A177-3AD203B41FA5}">
                      <a16:colId xmlns:a16="http://schemas.microsoft.com/office/drawing/2014/main" val="3306042670"/>
                    </a:ext>
                  </a:extLst>
                </a:gridCol>
                <a:gridCol w="1080501">
                  <a:extLst>
                    <a:ext uri="{9D8B030D-6E8A-4147-A177-3AD203B41FA5}">
                      <a16:colId xmlns:a16="http://schemas.microsoft.com/office/drawing/2014/main" val="1887542800"/>
                    </a:ext>
                  </a:extLst>
                </a:gridCol>
                <a:gridCol w="1047759">
                  <a:extLst>
                    <a:ext uri="{9D8B030D-6E8A-4147-A177-3AD203B41FA5}">
                      <a16:colId xmlns:a16="http://schemas.microsoft.com/office/drawing/2014/main" val="3925642717"/>
                    </a:ext>
                  </a:extLst>
                </a:gridCol>
                <a:gridCol w="965902">
                  <a:extLst>
                    <a:ext uri="{9D8B030D-6E8A-4147-A177-3AD203B41FA5}">
                      <a16:colId xmlns:a16="http://schemas.microsoft.com/office/drawing/2014/main" val="2823958055"/>
                    </a:ext>
                  </a:extLst>
                </a:gridCol>
              </a:tblGrid>
              <a:tr h="670118">
                <a:tc>
                  <a:txBody>
                    <a:bodyPr/>
                    <a:lstStyle/>
                    <a:p>
                      <a:pPr algn="l" fontAlgn="b"/>
                      <a:r>
                        <a:rPr lang="en-ZA" sz="1600" b="1" i="0" u="none" strike="noStrike" dirty="0">
                          <a:solidFill>
                            <a:srgbClr val="000000"/>
                          </a:solidFill>
                          <a:effectLst/>
                          <a:latin typeface="Calibri" panose="020F0502020204030204" pitchFamily="34" charset="0"/>
                        </a:rPr>
                        <a:t>District</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b"/>
                      <a:r>
                        <a:rPr lang="en-ZA" sz="1400" b="1" i="0" u="none" strike="noStrike" dirty="0">
                          <a:solidFill>
                            <a:srgbClr val="000000"/>
                          </a:solidFill>
                          <a:effectLst/>
                          <a:latin typeface="Calibri" panose="020F0502020204030204" pitchFamily="34" charset="0"/>
                        </a:rPr>
                        <a:t>Annual Target per Database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400" b="1" i="0" u="none" strike="noStrike" dirty="0">
                          <a:solidFill>
                            <a:srgbClr val="000000"/>
                          </a:solidFill>
                          <a:effectLst/>
                          <a:latin typeface="Calibri" panose="020F0502020204030204" pitchFamily="34" charset="0"/>
                        </a:rPr>
                        <a:t>Q1 and Q2 performance targets</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b"/>
                      <a:r>
                        <a:rPr lang="en-ZA" sz="1400" b="1" i="0" u="none" strike="noStrike">
                          <a:solidFill>
                            <a:srgbClr val="000000"/>
                          </a:solidFill>
                          <a:effectLst/>
                          <a:latin typeface="Calibri" panose="020F0502020204030204" pitchFamily="34" charset="0"/>
                        </a:rPr>
                        <a:t>Outstanding Ha (Q3 &amp; Q4)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1" i="0" u="none" strike="noStrike" dirty="0">
                          <a:solidFill>
                            <a:srgbClr val="000000"/>
                          </a:solidFill>
                          <a:effectLst/>
                          <a:latin typeface="Calibri" panose="020F0502020204030204" pitchFamily="34" charset="0"/>
                        </a:rPr>
                        <a:t>% OUTSTANDING ha</a:t>
                      </a:r>
                    </a:p>
                  </a:txBody>
                  <a:tcPr marL="7620" marR="7620" marT="762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85534744"/>
                  </a:ext>
                </a:extLst>
              </a:tr>
              <a:tr h="331763">
                <a:tc gridSpan="2">
                  <a:txBody>
                    <a:bodyPr/>
                    <a:lstStyle/>
                    <a:p>
                      <a:pPr algn="ctr" fontAlgn="b"/>
                      <a:r>
                        <a:rPr lang="en-ZA" sz="1400" b="1" i="0" u="none" strike="noStrike" dirty="0">
                          <a:solidFill>
                            <a:srgbClr val="000000"/>
                          </a:solidFill>
                          <a:effectLst/>
                          <a:latin typeface="Calibri" panose="020F0502020204030204" pitchFamily="34" charset="0"/>
                        </a:rPr>
                        <a:t>SERVICE PROVIDER MODEL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832987"/>
                  </a:ext>
                </a:extLst>
              </a:tr>
              <a:tr h="274563">
                <a:tc>
                  <a:txBody>
                    <a:bodyPr/>
                    <a:lstStyle/>
                    <a:p>
                      <a:pPr algn="l" fontAlgn="b"/>
                      <a:r>
                        <a:rPr lang="en-ZA" sz="1400" b="1" i="0" u="none" strike="noStrike">
                          <a:solidFill>
                            <a:srgbClr val="000000"/>
                          </a:solidFill>
                          <a:effectLst/>
                          <a:latin typeface="Calibri" panose="020F0502020204030204" pitchFamily="34" charset="0"/>
                        </a:rPr>
                        <a:t>Amajuba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1490.62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20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1470.62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99%</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78278701"/>
                  </a:ext>
                </a:extLst>
              </a:tr>
              <a:tr h="274563">
                <a:tc>
                  <a:txBody>
                    <a:bodyPr/>
                    <a:lstStyle/>
                    <a:p>
                      <a:pPr algn="l" fontAlgn="b"/>
                      <a:r>
                        <a:rPr lang="en-ZA" sz="1400" b="1" i="0" u="none" strike="noStrike">
                          <a:solidFill>
                            <a:srgbClr val="000000"/>
                          </a:solidFill>
                          <a:effectLst/>
                          <a:latin typeface="Calibri" panose="020F0502020204030204" pitchFamily="34" charset="0"/>
                        </a:rPr>
                        <a:t>Harry Gwala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3877.00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45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3832.00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99%</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35358631"/>
                  </a:ext>
                </a:extLst>
              </a:tr>
              <a:tr h="274563">
                <a:tc>
                  <a:txBody>
                    <a:bodyPr/>
                    <a:lstStyle/>
                    <a:p>
                      <a:pPr algn="l" fontAlgn="b"/>
                      <a:r>
                        <a:rPr lang="en-ZA" sz="1400" b="1" i="0" u="none" strike="noStrike">
                          <a:solidFill>
                            <a:srgbClr val="000000"/>
                          </a:solidFill>
                          <a:effectLst/>
                          <a:latin typeface="Calibri" panose="020F0502020204030204" pitchFamily="34" charset="0"/>
                        </a:rPr>
                        <a:t>King Cetshwayo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1201.00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180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1021.00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00155358"/>
                  </a:ext>
                </a:extLst>
              </a:tr>
              <a:tr h="274563">
                <a:tc>
                  <a:txBody>
                    <a:bodyPr/>
                    <a:lstStyle/>
                    <a:p>
                      <a:pPr algn="l" fontAlgn="b"/>
                      <a:r>
                        <a:rPr lang="en-ZA" sz="1400" b="1" i="0" u="none" strike="noStrike">
                          <a:solidFill>
                            <a:srgbClr val="000000"/>
                          </a:solidFill>
                          <a:effectLst/>
                          <a:latin typeface="Calibri" panose="020F0502020204030204" pitchFamily="34" charset="0"/>
                        </a:rPr>
                        <a:t>uGu</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1582.56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590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992.56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63%</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70188019"/>
                  </a:ext>
                </a:extLst>
              </a:tr>
              <a:tr h="583447">
                <a:tc>
                  <a:txBody>
                    <a:bodyPr/>
                    <a:lstStyle/>
                    <a:p>
                      <a:pPr algn="l" fontAlgn="b"/>
                      <a:r>
                        <a:rPr lang="en-ZA" sz="1400" b="1" i="0" u="none" strike="noStrike">
                          <a:solidFill>
                            <a:srgbClr val="000000"/>
                          </a:solidFill>
                          <a:effectLst/>
                          <a:latin typeface="Calibri" panose="020F0502020204030204" pitchFamily="34" charset="0"/>
                        </a:rPr>
                        <a:t>uMgungundlovu</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1000.28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910.28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91%</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63909029"/>
                  </a:ext>
                </a:extLst>
              </a:tr>
              <a:tr h="274563">
                <a:tc>
                  <a:txBody>
                    <a:bodyPr/>
                    <a:lstStyle/>
                    <a:p>
                      <a:pPr algn="l" fontAlgn="b"/>
                      <a:r>
                        <a:rPr lang="en-ZA" sz="1400" b="1" i="0" u="none" strike="noStrike">
                          <a:solidFill>
                            <a:srgbClr val="000000"/>
                          </a:solidFill>
                          <a:effectLst/>
                          <a:latin typeface="Calibri" panose="020F0502020204030204" pitchFamily="34" charset="0"/>
                        </a:rPr>
                        <a:t>uMkhanyakude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2353.40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423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1930.40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82%</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14025369"/>
                  </a:ext>
                </a:extLst>
              </a:tr>
              <a:tr h="594887">
                <a:tc>
                  <a:txBody>
                    <a:bodyPr/>
                    <a:lstStyle/>
                    <a:p>
                      <a:pPr algn="l" fontAlgn="b"/>
                      <a:r>
                        <a:rPr lang="en-ZA" sz="1400" b="1" i="0" u="none" strike="noStrike">
                          <a:solidFill>
                            <a:srgbClr val="000000"/>
                          </a:solidFill>
                          <a:effectLst/>
                          <a:latin typeface="Calibri" panose="020F0502020204030204" pitchFamily="34" charset="0"/>
                        </a:rPr>
                        <a:t>uMzinyathi</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3095.70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460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2635.70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66555679"/>
                  </a:ext>
                </a:extLst>
              </a:tr>
              <a:tr h="274563">
                <a:tc>
                  <a:txBody>
                    <a:bodyPr/>
                    <a:lstStyle/>
                    <a:p>
                      <a:pPr algn="l" fontAlgn="b"/>
                      <a:r>
                        <a:rPr lang="en-ZA" sz="1400" b="1" i="0" u="none" strike="noStrike">
                          <a:solidFill>
                            <a:srgbClr val="000000"/>
                          </a:solidFill>
                          <a:effectLst/>
                          <a:latin typeface="Calibri" panose="020F0502020204030204" pitchFamily="34" charset="0"/>
                        </a:rPr>
                        <a:t>uThukela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2605.14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30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2575.14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99%</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71784544"/>
                  </a:ext>
                </a:extLst>
              </a:tr>
              <a:tr h="286003">
                <a:tc>
                  <a:txBody>
                    <a:bodyPr/>
                    <a:lstStyle/>
                    <a:p>
                      <a:pPr algn="l" fontAlgn="b"/>
                      <a:r>
                        <a:rPr lang="en-ZA" sz="1400" b="1" i="0" u="none" strike="noStrike">
                          <a:solidFill>
                            <a:srgbClr val="000000"/>
                          </a:solidFill>
                          <a:effectLst/>
                          <a:latin typeface="Calibri" panose="020F0502020204030204" pitchFamily="34" charset="0"/>
                        </a:rPr>
                        <a:t>Zululand</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3618.10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30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3588.10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99%</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97631683"/>
                  </a:ext>
                </a:extLst>
              </a:tr>
              <a:tr h="286003">
                <a:tc gridSpan="2">
                  <a:txBody>
                    <a:bodyPr/>
                    <a:lstStyle/>
                    <a:p>
                      <a:pPr algn="ctr" fontAlgn="b"/>
                      <a:r>
                        <a:rPr lang="en-ZA" sz="1400" b="1" i="0" u="none" strike="noStrike">
                          <a:solidFill>
                            <a:srgbClr val="000000"/>
                          </a:solidFill>
                          <a:effectLst/>
                          <a:latin typeface="Calibri" panose="020F0502020204030204" pitchFamily="34" charset="0"/>
                        </a:rPr>
                        <a:t>DARD FLEET MODEL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a:txBody>
                    <a:bodyPr/>
                    <a:lstStyle/>
                    <a:p>
                      <a:pPr algn="l" fontAlgn="b"/>
                      <a:endParaRPr lang="en-ZA" sz="1400" b="1"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1" i="0" u="none" strike="noStrike">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1"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030514"/>
                  </a:ext>
                </a:extLst>
              </a:tr>
              <a:tr h="274563">
                <a:tc>
                  <a:txBody>
                    <a:bodyPr/>
                    <a:lstStyle/>
                    <a:p>
                      <a:pPr algn="l" fontAlgn="b"/>
                      <a:r>
                        <a:rPr lang="en-ZA" sz="1400" b="1" i="0" u="none" strike="noStrike">
                          <a:solidFill>
                            <a:srgbClr val="000000"/>
                          </a:solidFill>
                          <a:effectLst/>
                          <a:latin typeface="Calibri" panose="020F0502020204030204" pitchFamily="34" charset="0"/>
                        </a:rPr>
                        <a:t>Ethekwini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250.00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200.00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91071147"/>
                  </a:ext>
                </a:extLst>
              </a:tr>
              <a:tr h="286003">
                <a:tc>
                  <a:txBody>
                    <a:bodyPr/>
                    <a:lstStyle/>
                    <a:p>
                      <a:pPr algn="l" fontAlgn="b"/>
                      <a:r>
                        <a:rPr lang="en-ZA" sz="1400" b="1" i="0" u="none" strike="noStrike">
                          <a:solidFill>
                            <a:srgbClr val="000000"/>
                          </a:solidFill>
                          <a:effectLst/>
                          <a:latin typeface="Calibri" panose="020F0502020204030204" pitchFamily="34" charset="0"/>
                        </a:rPr>
                        <a:t>Ilembe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ZA" sz="1400" b="0" i="0" u="none" strike="noStrike">
                          <a:solidFill>
                            <a:srgbClr val="000000"/>
                          </a:solidFill>
                          <a:effectLst/>
                          <a:latin typeface="Calibri" panose="020F0502020204030204" pitchFamily="34" charset="0"/>
                        </a:rPr>
                        <a:t>380.00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effectLst/>
                          <a:latin typeface="Calibri" panose="020F0502020204030204" pitchFamily="34" charset="0"/>
                        </a:rPr>
                        <a:t>76%</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74458118"/>
                  </a:ext>
                </a:extLst>
              </a:tr>
              <a:tr h="286003">
                <a:tc>
                  <a:txBody>
                    <a:bodyPr/>
                    <a:lstStyle/>
                    <a:p>
                      <a:pPr algn="l" fontAlgn="b"/>
                      <a:r>
                        <a:rPr lang="en-ZA" sz="1400" b="1" i="0" u="none" strike="noStrike">
                          <a:solidFill>
                            <a:srgbClr val="000000"/>
                          </a:solidFill>
                          <a:effectLst/>
                          <a:latin typeface="Calibri" panose="020F0502020204030204" pitchFamily="34" charset="0"/>
                        </a:rPr>
                        <a:t>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400" b="1" i="0" u="none" strike="noStrike">
                          <a:solidFill>
                            <a:srgbClr val="000000"/>
                          </a:solidFill>
                          <a:effectLst/>
                          <a:latin typeface="Calibri" panose="020F0502020204030204" pitchFamily="34" charset="0"/>
                        </a:rPr>
                        <a:t>21573.80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400" b="1" i="0" u="none" strike="noStrike">
                          <a:solidFill>
                            <a:srgbClr val="000000"/>
                          </a:solidFill>
                          <a:effectLst/>
                          <a:latin typeface="Calibri" panose="020F0502020204030204" pitchFamily="34" charset="0"/>
                        </a:rPr>
                        <a:t>2038.00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400" b="1" i="0" u="none" strike="noStrike">
                          <a:solidFill>
                            <a:srgbClr val="000000"/>
                          </a:solidFill>
                          <a:effectLst/>
                          <a:latin typeface="Calibri" panose="020F0502020204030204" pitchFamily="34" charset="0"/>
                        </a:rPr>
                        <a:t>19535.80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400" b="1" i="0" u="none" strike="noStrike" dirty="0">
                          <a:solidFill>
                            <a:srgbClr val="000000"/>
                          </a:solidFill>
                          <a:effectLst/>
                          <a:latin typeface="Calibri" panose="020F0502020204030204" pitchFamily="34" charset="0"/>
                        </a:rPr>
                        <a:t> </a:t>
                      </a:r>
                      <a:r>
                        <a:rPr lang="en-ZA" sz="1600" b="1" i="0" u="none" strike="noStrike" dirty="0">
                          <a:solidFill>
                            <a:srgbClr val="000000"/>
                          </a:solidFill>
                          <a:effectLst/>
                          <a:latin typeface="Calibri" panose="020F0502020204030204" pitchFamily="34" charset="0"/>
                        </a:rPr>
                        <a:t>91%</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12919666"/>
                  </a:ext>
                </a:extLst>
              </a:tr>
            </a:tbl>
          </a:graphicData>
        </a:graphic>
      </p:graphicFrame>
      <p:sp>
        <p:nvSpPr>
          <p:cNvPr id="6" name="TextBox 5">
            <a:extLst>
              <a:ext uri="{FF2B5EF4-FFF2-40B4-BE49-F238E27FC236}">
                <a16:creationId xmlns:a16="http://schemas.microsoft.com/office/drawing/2014/main" id="{181399C0-182A-4439-A0F1-A6EA87B655F8}"/>
              </a:ext>
            </a:extLst>
          </p:cNvPr>
          <p:cNvSpPr txBox="1"/>
          <p:nvPr/>
        </p:nvSpPr>
        <p:spPr>
          <a:xfrm>
            <a:off x="6353175" y="1065229"/>
            <a:ext cx="3416268" cy="3416320"/>
          </a:xfrm>
          <a:prstGeom prst="rect">
            <a:avLst/>
          </a:prstGeom>
          <a:noFill/>
        </p:spPr>
        <p:txBody>
          <a:bodyPr wrap="square" rtlCol="0">
            <a:spAutoFit/>
          </a:bodyPr>
          <a:lstStyle/>
          <a:p>
            <a:pPr marL="342900" indent="-342900" algn="just">
              <a:buFont typeface="Arial" panose="020B0604020202020204" pitchFamily="34" charset="0"/>
              <a:buChar char="•"/>
            </a:pPr>
            <a:r>
              <a:rPr lang="en-US" dirty="0"/>
              <a:t>Province has 91% outstanding ha to be delivered for Q3 &amp; Q4</a:t>
            </a:r>
          </a:p>
          <a:p>
            <a:pPr algn="just"/>
            <a:endParaRPr lang="en-US" dirty="0"/>
          </a:p>
          <a:p>
            <a:pPr marL="342900" indent="-342900" algn="just">
              <a:buFont typeface="Arial" panose="020B0604020202020204" pitchFamily="34" charset="0"/>
              <a:buChar char="•"/>
            </a:pPr>
            <a:r>
              <a:rPr lang="en-US" dirty="0"/>
              <a:t>Verify delivery targets for Q1 and Q2</a:t>
            </a:r>
          </a:p>
          <a:p>
            <a:pPr algn="just"/>
            <a:endParaRPr lang="en-US" dirty="0"/>
          </a:p>
          <a:p>
            <a:pPr marL="342900" indent="-342900" algn="just">
              <a:buFont typeface="Arial" panose="020B0604020202020204" pitchFamily="34" charset="0"/>
              <a:buChar char="•"/>
            </a:pPr>
            <a:r>
              <a:rPr lang="en-US" dirty="0"/>
              <a:t>Identify Land Reform and beneficiaries that can participate in the programme in order to fast track delivery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ZA" dirty="0"/>
          </a:p>
        </p:txBody>
      </p:sp>
    </p:spTree>
    <p:extLst>
      <p:ext uri="{BB962C8B-B14F-4D97-AF65-F5344CB8AC3E}">
        <p14:creationId xmlns:p14="http://schemas.microsoft.com/office/powerpoint/2010/main" val="410639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52"/>
            <a:ext cx="9906000" cy="725424"/>
          </a:xfrm>
          <a:solidFill>
            <a:srgbClr val="00B050"/>
          </a:solidFill>
        </p:spPr>
        <p:txBody>
          <a:bodyPr>
            <a:normAutofit/>
          </a:bodyPr>
          <a:lstStyle/>
          <a:p>
            <a:pPr algn="ctr"/>
            <a:r>
              <a:rPr lang="en-US" sz="3600" b="1" dirty="0">
                <a:latin typeface="+mn-lt"/>
                <a:cs typeface="Arial" panose="020B0604020202020204" pitchFamily="34" charset="0"/>
              </a:rPr>
              <a:t>MECHANISATION BUDGET</a:t>
            </a:r>
          </a:p>
        </p:txBody>
      </p:sp>
      <p:sp>
        <p:nvSpPr>
          <p:cNvPr id="4" name="TextBox 3">
            <a:extLst>
              <a:ext uri="{FF2B5EF4-FFF2-40B4-BE49-F238E27FC236}">
                <a16:creationId xmlns:a16="http://schemas.microsoft.com/office/drawing/2014/main" id="{0FF4CE52-8C56-4AE8-A090-047069EFC053}"/>
              </a:ext>
            </a:extLst>
          </p:cNvPr>
          <p:cNvSpPr txBox="1"/>
          <p:nvPr/>
        </p:nvSpPr>
        <p:spPr>
          <a:xfrm>
            <a:off x="7673419" y="1112363"/>
            <a:ext cx="1621410" cy="369332"/>
          </a:xfrm>
          <a:prstGeom prst="rect">
            <a:avLst/>
          </a:prstGeom>
          <a:noFill/>
        </p:spPr>
        <p:txBody>
          <a:bodyPr wrap="square" rtlCol="0">
            <a:spAutoFit/>
          </a:bodyPr>
          <a:lstStyle/>
          <a:p>
            <a:pPr marL="285750" indent="-285750">
              <a:buFont typeface="Arial" panose="020B0604020202020204" pitchFamily="34" charset="0"/>
              <a:buChar char="•"/>
            </a:pPr>
            <a:endParaRPr lang="en-ZA" dirty="0"/>
          </a:p>
        </p:txBody>
      </p:sp>
      <p:graphicFrame>
        <p:nvGraphicFramePr>
          <p:cNvPr id="6" name="Table 5">
            <a:extLst>
              <a:ext uri="{FF2B5EF4-FFF2-40B4-BE49-F238E27FC236}">
                <a16:creationId xmlns:a16="http://schemas.microsoft.com/office/drawing/2014/main" id="{51DA17EE-CBF0-4329-8956-F4059CF06AE9}"/>
              </a:ext>
            </a:extLst>
          </p:cNvPr>
          <p:cNvGraphicFramePr>
            <a:graphicFrameLocks noGrp="1"/>
          </p:cNvGraphicFramePr>
          <p:nvPr>
            <p:extLst>
              <p:ext uri="{D42A27DB-BD31-4B8C-83A1-F6EECF244321}">
                <p14:modId xmlns:p14="http://schemas.microsoft.com/office/powerpoint/2010/main" val="1837029789"/>
              </p:ext>
            </p:extLst>
          </p:nvPr>
        </p:nvGraphicFramePr>
        <p:xfrm>
          <a:off x="541842" y="934243"/>
          <a:ext cx="3521111" cy="2147250"/>
        </p:xfrm>
        <a:graphic>
          <a:graphicData uri="http://schemas.openxmlformats.org/drawingml/2006/table">
            <a:tbl>
              <a:tblPr/>
              <a:tblGrid>
                <a:gridCol w="2128144">
                  <a:extLst>
                    <a:ext uri="{9D8B030D-6E8A-4147-A177-3AD203B41FA5}">
                      <a16:colId xmlns:a16="http://schemas.microsoft.com/office/drawing/2014/main" val="2755512717"/>
                    </a:ext>
                  </a:extLst>
                </a:gridCol>
                <a:gridCol w="1392967">
                  <a:extLst>
                    <a:ext uri="{9D8B030D-6E8A-4147-A177-3AD203B41FA5}">
                      <a16:colId xmlns:a16="http://schemas.microsoft.com/office/drawing/2014/main" val="2657398893"/>
                    </a:ext>
                  </a:extLst>
                </a:gridCol>
              </a:tblGrid>
              <a:tr h="486946">
                <a:tc>
                  <a:txBody>
                    <a:bodyPr/>
                    <a:lstStyle/>
                    <a:p>
                      <a:pPr algn="l" fontAlgn="b"/>
                      <a:r>
                        <a:rPr lang="en-ZA" sz="1600" b="1" i="0" u="none" strike="noStrike" dirty="0">
                          <a:solidFill>
                            <a:srgbClr val="000000"/>
                          </a:solidFill>
                          <a:effectLst/>
                          <a:latin typeface="Calibri" panose="020F0502020204030204" pitchFamily="34" charset="0"/>
                        </a:rPr>
                        <a:t>Table 1: Mechanisation Activities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l" fontAlgn="b"/>
                      <a:r>
                        <a:rPr lang="en-ZA" sz="1600" b="1" i="0" u="none" strike="noStrike">
                          <a:solidFill>
                            <a:srgbClr val="000000"/>
                          </a:solidFill>
                          <a:effectLst/>
                          <a:latin typeface="Calibri" panose="020F0502020204030204" pitchFamily="34" charset="0"/>
                        </a:rPr>
                        <a:t>cost per ha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val="2777308202"/>
                  </a:ext>
                </a:extLst>
              </a:tr>
              <a:tr h="330390">
                <a:tc>
                  <a:txBody>
                    <a:bodyPr/>
                    <a:lstStyle/>
                    <a:p>
                      <a:pPr algn="l" fontAlgn="b"/>
                      <a:r>
                        <a:rPr lang="en-ZA" sz="1600" b="0" i="0" u="none" strike="noStrike" dirty="0">
                          <a:solidFill>
                            <a:srgbClr val="000000"/>
                          </a:solidFill>
                          <a:effectLst/>
                          <a:latin typeface="Calibri" panose="020F0502020204030204" pitchFamily="34" charset="0"/>
                        </a:rPr>
                        <a:t>Ripping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R        1,300.00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1689676"/>
                  </a:ext>
                </a:extLst>
              </a:tr>
              <a:tr h="330390">
                <a:tc>
                  <a:txBody>
                    <a:bodyPr/>
                    <a:lstStyle/>
                    <a:p>
                      <a:pPr algn="l" fontAlgn="b"/>
                      <a:r>
                        <a:rPr lang="en-ZA" sz="1600" b="0" i="0" u="none" strike="noStrike">
                          <a:solidFill>
                            <a:srgbClr val="000000"/>
                          </a:solidFill>
                          <a:effectLst/>
                          <a:latin typeface="Calibri" panose="020F0502020204030204" pitchFamily="34" charset="0"/>
                        </a:rPr>
                        <a:t>Ploughing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R        1,300.00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5925841"/>
                  </a:ext>
                </a:extLst>
              </a:tr>
              <a:tr h="330390">
                <a:tc>
                  <a:txBody>
                    <a:bodyPr/>
                    <a:lstStyle/>
                    <a:p>
                      <a:pPr algn="l" fontAlgn="b"/>
                      <a:r>
                        <a:rPr lang="en-ZA" sz="1600" b="0" i="0" u="none" strike="noStrike">
                          <a:solidFill>
                            <a:srgbClr val="000000"/>
                          </a:solidFill>
                          <a:effectLst/>
                          <a:latin typeface="Calibri" panose="020F0502020204030204" pitchFamily="34" charset="0"/>
                        </a:rPr>
                        <a:t>Discing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R        1,000.00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6177584"/>
                  </a:ext>
                </a:extLst>
              </a:tr>
              <a:tr h="330390">
                <a:tc>
                  <a:txBody>
                    <a:bodyPr/>
                    <a:lstStyle/>
                    <a:p>
                      <a:pPr algn="l" fontAlgn="b"/>
                      <a:r>
                        <a:rPr lang="en-ZA" sz="1600" b="0" i="0" u="none" strike="noStrike">
                          <a:solidFill>
                            <a:srgbClr val="000000"/>
                          </a:solidFill>
                          <a:effectLst/>
                          <a:latin typeface="Calibri" panose="020F0502020204030204" pitchFamily="34" charset="0"/>
                        </a:rPr>
                        <a:t>Planting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R           750.00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303216"/>
                  </a:ext>
                </a:extLst>
              </a:tr>
              <a:tr h="330390">
                <a:tc>
                  <a:txBody>
                    <a:bodyPr/>
                    <a:lstStyle/>
                    <a:p>
                      <a:pPr algn="l" fontAlgn="b"/>
                      <a:r>
                        <a:rPr lang="en-ZA" sz="1600" b="1" i="0" u="none" strike="noStrike" dirty="0">
                          <a:solidFill>
                            <a:srgbClr val="000000"/>
                          </a:solidFill>
                          <a:effectLst/>
                          <a:latin typeface="Calibri" panose="020F0502020204030204" pitchFamily="34" charset="0"/>
                        </a:rPr>
                        <a:t>Total cost per ha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R       4,350.00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87318966"/>
                  </a:ext>
                </a:extLst>
              </a:tr>
            </a:tbl>
          </a:graphicData>
        </a:graphic>
      </p:graphicFrame>
      <p:graphicFrame>
        <p:nvGraphicFramePr>
          <p:cNvPr id="7" name="Table 6">
            <a:extLst>
              <a:ext uri="{FF2B5EF4-FFF2-40B4-BE49-F238E27FC236}">
                <a16:creationId xmlns:a16="http://schemas.microsoft.com/office/drawing/2014/main" id="{D908C233-B3FA-4BF9-A189-A361E551BA25}"/>
              </a:ext>
            </a:extLst>
          </p:cNvPr>
          <p:cNvGraphicFramePr>
            <a:graphicFrameLocks noGrp="1"/>
          </p:cNvGraphicFramePr>
          <p:nvPr>
            <p:extLst>
              <p:ext uri="{D42A27DB-BD31-4B8C-83A1-F6EECF244321}">
                <p14:modId xmlns:p14="http://schemas.microsoft.com/office/powerpoint/2010/main" val="2124763513"/>
              </p:ext>
            </p:extLst>
          </p:nvPr>
        </p:nvGraphicFramePr>
        <p:xfrm>
          <a:off x="541842" y="3273854"/>
          <a:ext cx="3521110" cy="2568360"/>
        </p:xfrm>
        <a:graphic>
          <a:graphicData uri="http://schemas.openxmlformats.org/drawingml/2006/table">
            <a:tbl>
              <a:tblPr/>
              <a:tblGrid>
                <a:gridCol w="2128143">
                  <a:extLst>
                    <a:ext uri="{9D8B030D-6E8A-4147-A177-3AD203B41FA5}">
                      <a16:colId xmlns:a16="http://schemas.microsoft.com/office/drawing/2014/main" val="3358292824"/>
                    </a:ext>
                  </a:extLst>
                </a:gridCol>
                <a:gridCol w="1392967">
                  <a:extLst>
                    <a:ext uri="{9D8B030D-6E8A-4147-A177-3AD203B41FA5}">
                      <a16:colId xmlns:a16="http://schemas.microsoft.com/office/drawing/2014/main" val="2848515669"/>
                    </a:ext>
                  </a:extLst>
                </a:gridCol>
              </a:tblGrid>
              <a:tr h="267147">
                <a:tc>
                  <a:txBody>
                    <a:bodyPr/>
                    <a:lstStyle/>
                    <a:p>
                      <a:pPr algn="l" fontAlgn="b"/>
                      <a:r>
                        <a:rPr lang="en-ZA" sz="1600" b="1" i="0" u="none" strike="noStrike" dirty="0">
                          <a:solidFill>
                            <a:srgbClr val="000000"/>
                          </a:solidFill>
                          <a:effectLst/>
                          <a:latin typeface="Calibri" panose="020F0502020204030204" pitchFamily="34" charset="0"/>
                        </a:rPr>
                        <a:t>Table 2: Mechanisation Activities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ZA" sz="1600" b="1" i="0" u="none" strike="noStrike" dirty="0">
                          <a:solidFill>
                            <a:srgbClr val="000000"/>
                          </a:solidFill>
                          <a:effectLst/>
                          <a:latin typeface="Calibri" panose="020F0502020204030204" pitchFamily="34" charset="0"/>
                        </a:rPr>
                        <a:t>cost per ha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6735961"/>
                  </a:ext>
                </a:extLst>
              </a:tr>
              <a:tr h="256461">
                <a:tc>
                  <a:txBody>
                    <a:bodyPr/>
                    <a:lstStyle/>
                    <a:p>
                      <a:pPr algn="l" fontAlgn="b"/>
                      <a:r>
                        <a:rPr lang="en-ZA" sz="1600" b="0" i="0" u="none" strike="noStrike">
                          <a:solidFill>
                            <a:srgbClr val="000000"/>
                          </a:solidFill>
                          <a:effectLst/>
                          <a:latin typeface="Calibri" panose="020F0502020204030204" pitchFamily="34" charset="0"/>
                        </a:rPr>
                        <a:t>Ripping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600" b="0" i="0" u="none" strike="noStrike">
                          <a:solidFill>
                            <a:srgbClr val="000000"/>
                          </a:solidFill>
                          <a:effectLst/>
                          <a:latin typeface="Calibri" panose="020F0502020204030204" pitchFamily="34" charset="0"/>
                        </a:rPr>
                        <a:t> R        1,300.00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21750833"/>
                  </a:ext>
                </a:extLst>
              </a:tr>
              <a:tr h="256461">
                <a:tc>
                  <a:txBody>
                    <a:bodyPr/>
                    <a:lstStyle/>
                    <a:p>
                      <a:pPr algn="l" fontAlgn="b"/>
                      <a:r>
                        <a:rPr lang="en-ZA" sz="1600" b="0" i="0" u="none" strike="noStrike">
                          <a:solidFill>
                            <a:srgbClr val="000000"/>
                          </a:solidFill>
                          <a:effectLst/>
                          <a:latin typeface="Calibri" panose="020F0502020204030204" pitchFamily="34" charset="0"/>
                        </a:rPr>
                        <a:t>Ploughing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R        1,300.00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5063539"/>
                  </a:ext>
                </a:extLst>
              </a:tr>
              <a:tr h="256461">
                <a:tc>
                  <a:txBody>
                    <a:bodyPr/>
                    <a:lstStyle/>
                    <a:p>
                      <a:pPr algn="l" fontAlgn="b"/>
                      <a:r>
                        <a:rPr lang="en-ZA" sz="1600" b="0" i="0" u="none" strike="noStrike">
                          <a:solidFill>
                            <a:srgbClr val="000000"/>
                          </a:solidFill>
                          <a:effectLst/>
                          <a:latin typeface="Calibri" panose="020F0502020204030204" pitchFamily="34" charset="0"/>
                        </a:rPr>
                        <a:t>Discing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R        1,000.00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1856465"/>
                  </a:ext>
                </a:extLst>
              </a:tr>
              <a:tr h="256461">
                <a:tc>
                  <a:txBody>
                    <a:bodyPr/>
                    <a:lstStyle/>
                    <a:p>
                      <a:pPr algn="l" fontAlgn="b"/>
                      <a:r>
                        <a:rPr lang="en-ZA" sz="1600" b="0" i="0" u="none" strike="noStrike">
                          <a:solidFill>
                            <a:srgbClr val="000000"/>
                          </a:solidFill>
                          <a:effectLst/>
                          <a:latin typeface="Calibri" panose="020F0502020204030204" pitchFamily="34" charset="0"/>
                        </a:rPr>
                        <a:t>Planting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R           750.00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2437903"/>
                  </a:ext>
                </a:extLst>
              </a:tr>
              <a:tr h="256461">
                <a:tc>
                  <a:txBody>
                    <a:bodyPr/>
                    <a:lstStyle/>
                    <a:p>
                      <a:pPr algn="l" fontAlgn="b"/>
                      <a:r>
                        <a:rPr lang="en-ZA" sz="1600" b="0" i="0" u="none" strike="noStrike">
                          <a:solidFill>
                            <a:srgbClr val="000000"/>
                          </a:solidFill>
                          <a:effectLst/>
                          <a:latin typeface="Calibri" panose="020F0502020204030204" pitchFamily="34" charset="0"/>
                        </a:rPr>
                        <a:t>No-till Planting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R        1,550.00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7549725"/>
                  </a:ext>
                </a:extLst>
              </a:tr>
              <a:tr h="256461">
                <a:tc>
                  <a:txBody>
                    <a:bodyPr/>
                    <a:lstStyle/>
                    <a:p>
                      <a:pPr algn="l" fontAlgn="b"/>
                      <a:r>
                        <a:rPr lang="en-ZA" sz="1600" b="0" i="0" u="none" strike="noStrike">
                          <a:solidFill>
                            <a:srgbClr val="000000"/>
                          </a:solidFill>
                          <a:effectLst/>
                          <a:latin typeface="Calibri" panose="020F0502020204030204" pitchFamily="34" charset="0"/>
                        </a:rPr>
                        <a:t>Lime/ Fertiliser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600" b="0" i="0" u="none" strike="noStrike">
                          <a:solidFill>
                            <a:srgbClr val="000000"/>
                          </a:solidFill>
                          <a:effectLst/>
                          <a:latin typeface="Calibri" panose="020F0502020204030204" pitchFamily="34" charset="0"/>
                        </a:rPr>
                        <a:t> R           450.00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5751793"/>
                  </a:ext>
                </a:extLst>
              </a:tr>
              <a:tr h="267147">
                <a:tc>
                  <a:txBody>
                    <a:bodyPr/>
                    <a:lstStyle/>
                    <a:p>
                      <a:pPr algn="l" fontAlgn="b"/>
                      <a:r>
                        <a:rPr lang="en-ZA" sz="1600" b="0" i="0" u="none" strike="noStrike">
                          <a:solidFill>
                            <a:srgbClr val="000000"/>
                          </a:solidFill>
                          <a:effectLst/>
                          <a:latin typeface="Calibri" panose="020F0502020204030204" pitchFamily="34" charset="0"/>
                        </a:rPr>
                        <a:t>Spraying</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R           450.00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775694"/>
                  </a:ext>
                </a:extLst>
              </a:tr>
              <a:tr h="267147">
                <a:tc>
                  <a:txBody>
                    <a:bodyPr/>
                    <a:lstStyle/>
                    <a:p>
                      <a:pPr algn="l" fontAlgn="b"/>
                      <a:r>
                        <a:rPr lang="en-ZA" sz="1600" b="1" i="0" u="none" strike="noStrike">
                          <a:solidFill>
                            <a:srgbClr val="000000"/>
                          </a:solidFill>
                          <a:effectLst/>
                          <a:latin typeface="Calibri" panose="020F0502020204030204" pitchFamily="34" charset="0"/>
                        </a:rPr>
                        <a:t>Total cost per ha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 R       6,800.00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583473"/>
                  </a:ext>
                </a:extLst>
              </a:tr>
            </a:tbl>
          </a:graphicData>
        </a:graphic>
      </p:graphicFrame>
      <p:sp>
        <p:nvSpPr>
          <p:cNvPr id="8" name="TextBox 7">
            <a:extLst>
              <a:ext uri="{FF2B5EF4-FFF2-40B4-BE49-F238E27FC236}">
                <a16:creationId xmlns:a16="http://schemas.microsoft.com/office/drawing/2014/main" id="{A002E809-9A3E-4276-8ADF-FA94473FE49D}"/>
              </a:ext>
            </a:extLst>
          </p:cNvPr>
          <p:cNvSpPr txBox="1"/>
          <p:nvPr/>
        </p:nvSpPr>
        <p:spPr>
          <a:xfrm>
            <a:off x="4694547" y="1659118"/>
            <a:ext cx="4600281"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a:t>Activity cost per ha are based on DARD rates specified on the Contractor Tender Document</a:t>
            </a:r>
          </a:p>
          <a:p>
            <a:pPr algn="just"/>
            <a:endParaRPr lang="en-US" dirty="0"/>
          </a:p>
          <a:p>
            <a:pPr marL="285750" indent="-285750" algn="just">
              <a:buFont typeface="Arial" panose="020B0604020202020204" pitchFamily="34" charset="0"/>
              <a:buChar char="•"/>
            </a:pPr>
            <a:r>
              <a:rPr lang="en-US" dirty="0"/>
              <a:t>Budget calculation are based on Table 1 – this excludes fertilizer application and Chemical spraying activities</a:t>
            </a:r>
          </a:p>
          <a:p>
            <a:pPr algn="just"/>
            <a:endParaRPr lang="en-US" dirty="0"/>
          </a:p>
          <a:p>
            <a:pPr marL="285750" indent="-285750" algn="just">
              <a:buFont typeface="Arial" panose="020B0604020202020204" pitchFamily="34" charset="0"/>
              <a:buChar char="•"/>
            </a:pPr>
            <a:r>
              <a:rPr lang="en-US" dirty="0"/>
              <a:t>Original annual budget used an average of R4000 per ha, </a:t>
            </a:r>
          </a:p>
          <a:p>
            <a:pPr marL="285750" indent="-285750" algn="just">
              <a:buFont typeface="Arial" panose="020B0604020202020204" pitchFamily="34" charset="0"/>
              <a:buChar char="•"/>
            </a:pPr>
            <a:endParaRPr lang="en-ZA" dirty="0"/>
          </a:p>
        </p:txBody>
      </p:sp>
    </p:spTree>
    <p:extLst>
      <p:ext uri="{BB962C8B-B14F-4D97-AF65-F5344CB8AC3E}">
        <p14:creationId xmlns:p14="http://schemas.microsoft.com/office/powerpoint/2010/main" val="296662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2339BDD-4627-4B4F-902F-6C6226D5FC00}"/>
              </a:ext>
            </a:extLst>
          </p:cNvPr>
          <p:cNvGraphicFramePr>
            <a:graphicFrameLocks noGrp="1"/>
          </p:cNvGraphicFramePr>
          <p:nvPr>
            <p:ph idx="4294967295"/>
            <p:extLst>
              <p:ext uri="{D42A27DB-BD31-4B8C-83A1-F6EECF244321}">
                <p14:modId xmlns:p14="http://schemas.microsoft.com/office/powerpoint/2010/main" val="1197437914"/>
              </p:ext>
            </p:extLst>
          </p:nvPr>
        </p:nvGraphicFramePr>
        <p:xfrm>
          <a:off x="690268" y="365131"/>
          <a:ext cx="8906218" cy="6127738"/>
        </p:xfrm>
        <a:graphic>
          <a:graphicData uri="http://schemas.openxmlformats.org/drawingml/2006/table">
            <a:tbl>
              <a:tblPr/>
              <a:tblGrid>
                <a:gridCol w="2943559">
                  <a:extLst>
                    <a:ext uri="{9D8B030D-6E8A-4147-A177-3AD203B41FA5}">
                      <a16:colId xmlns:a16="http://schemas.microsoft.com/office/drawing/2014/main" val="2976071581"/>
                    </a:ext>
                  </a:extLst>
                </a:gridCol>
                <a:gridCol w="1068359">
                  <a:extLst>
                    <a:ext uri="{9D8B030D-6E8A-4147-A177-3AD203B41FA5}">
                      <a16:colId xmlns:a16="http://schemas.microsoft.com/office/drawing/2014/main" val="268353965"/>
                    </a:ext>
                  </a:extLst>
                </a:gridCol>
                <a:gridCol w="911683">
                  <a:extLst>
                    <a:ext uri="{9D8B030D-6E8A-4147-A177-3AD203B41FA5}">
                      <a16:colId xmlns:a16="http://schemas.microsoft.com/office/drawing/2014/main" val="2024131379"/>
                    </a:ext>
                  </a:extLst>
                </a:gridCol>
                <a:gridCol w="1327539">
                  <a:extLst>
                    <a:ext uri="{9D8B030D-6E8A-4147-A177-3AD203B41FA5}">
                      <a16:colId xmlns:a16="http://schemas.microsoft.com/office/drawing/2014/main" val="1089606439"/>
                    </a:ext>
                  </a:extLst>
                </a:gridCol>
                <a:gridCol w="1327539">
                  <a:extLst>
                    <a:ext uri="{9D8B030D-6E8A-4147-A177-3AD203B41FA5}">
                      <a16:colId xmlns:a16="http://schemas.microsoft.com/office/drawing/2014/main" val="613267841"/>
                    </a:ext>
                  </a:extLst>
                </a:gridCol>
                <a:gridCol w="1327539">
                  <a:extLst>
                    <a:ext uri="{9D8B030D-6E8A-4147-A177-3AD203B41FA5}">
                      <a16:colId xmlns:a16="http://schemas.microsoft.com/office/drawing/2014/main" val="1747847592"/>
                    </a:ext>
                  </a:extLst>
                </a:gridCol>
              </a:tblGrid>
              <a:tr h="670310">
                <a:tc>
                  <a:txBody>
                    <a:bodyPr/>
                    <a:lstStyle/>
                    <a:p>
                      <a:pPr algn="l" fontAlgn="ctr"/>
                      <a:r>
                        <a:rPr lang="en-ZA" sz="1400" b="1" i="0" u="none" strike="noStrike" dirty="0">
                          <a:solidFill>
                            <a:srgbClr val="FF0000"/>
                          </a:solidFill>
                          <a:effectLst/>
                          <a:latin typeface="Times New Roman" panose="02020603050405020304" pitchFamily="18" charset="0"/>
                        </a:rPr>
                        <a:t>ANNUAL TARGETS BUDGET </a:t>
                      </a:r>
                    </a:p>
                    <a:p>
                      <a:pPr algn="just" fontAlgn="ctr"/>
                      <a:r>
                        <a:rPr lang="en-ZA" sz="1400" b="1" i="0" u="none" strike="noStrike" dirty="0">
                          <a:solidFill>
                            <a:srgbClr val="000000"/>
                          </a:solidFill>
                          <a:effectLst/>
                          <a:latin typeface="Times New Roman" panose="02020603050405020304" pitchFamily="18" charset="0"/>
                        </a:rPr>
                        <a:t>District</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just" fontAlgn="ctr"/>
                      <a:r>
                        <a:rPr lang="en-ZA" sz="1400" b="1" i="0" u="none" strike="noStrike">
                          <a:solidFill>
                            <a:srgbClr val="000000"/>
                          </a:solidFill>
                          <a:effectLst/>
                          <a:latin typeface="Times New Roman" panose="02020603050405020304" pitchFamily="18" charset="0"/>
                        </a:rPr>
                        <a:t>ANNUAL Database Targets</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just" fontAlgn="ctr"/>
                      <a:r>
                        <a:rPr lang="en-ZA" sz="1400" b="1" i="0" u="none" strike="noStrike">
                          <a:solidFill>
                            <a:srgbClr val="000000"/>
                          </a:solidFill>
                          <a:effectLst/>
                          <a:latin typeface="Times New Roman" panose="02020603050405020304" pitchFamily="18" charset="0"/>
                        </a:rPr>
                        <a:t>Average Cost per Ha</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just" fontAlgn="ctr"/>
                      <a:r>
                        <a:rPr lang="en-ZA" sz="1400" b="1" i="0" u="none" strike="noStrike">
                          <a:solidFill>
                            <a:srgbClr val="000000"/>
                          </a:solidFill>
                          <a:effectLst/>
                          <a:latin typeface="Times New Roman" panose="02020603050405020304" pitchFamily="18" charset="0"/>
                        </a:rPr>
                        <a:t>Total budget</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just" fontAlgn="ctr"/>
                      <a:r>
                        <a:rPr lang="en-ZA" sz="1400" b="1" i="0" u="none" strike="noStrike">
                          <a:solidFill>
                            <a:srgbClr val="000000"/>
                          </a:solidFill>
                          <a:effectLst/>
                          <a:latin typeface="Times New Roman" panose="02020603050405020304" pitchFamily="18" charset="0"/>
                        </a:rPr>
                        <a:t>Budget available</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just" fontAlgn="ctr"/>
                      <a:r>
                        <a:rPr lang="en-ZA" sz="1400" b="1" i="0" u="none" strike="noStrike">
                          <a:solidFill>
                            <a:srgbClr val="000000"/>
                          </a:solidFill>
                          <a:effectLst/>
                          <a:latin typeface="Times New Roman" panose="02020603050405020304" pitchFamily="18" charset="0"/>
                        </a:rPr>
                        <a:t>Budget shortfall</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25276484"/>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Amajuba</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1490.62</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6,484,197.00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6,800,000.00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 R     315,803.00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434889"/>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Harry Gwala</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3877.00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R16,864,950.00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4,800,000.00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-R12,064,950.00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832412745"/>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King Cetshwayo</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1201.00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5,224,350.00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6,000,000.00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 R     775,650.00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402792"/>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uGu</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1582.56</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6,884,136.00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9,000,000.00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 R  2,115,864.00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67742"/>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uMgungundlovu</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1000.28</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4,351,218.00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9,000,000.00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 R  4,648,782.00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74855"/>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uMkhanyakude</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2353.40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R10,237,290.00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9,000,000.00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-R  1,237,290.00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24679663"/>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uMzinyathi</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3095.70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R13,466,290.65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8,000,000.00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-R  5,466,290.65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511724067"/>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uThukela</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2605.14</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R11,332,362.47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4,000,000.00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-R  7,332,362.47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95542269"/>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Zululand</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3618.10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R15,738,735.00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8,952,000.00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-R  6,786,735.00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04069986"/>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Total</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Times New Roman" panose="02020603050405020304" pitchFamily="18" charset="0"/>
                        </a:rPr>
                        <a:t>20823.80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Times New Roman" panose="02020603050405020304" pitchFamily="18" charset="0"/>
                        </a:rPr>
                        <a:t>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Times New Roman" panose="02020603050405020304" pitchFamily="18" charset="0"/>
                        </a:rPr>
                        <a:t> R90,583,529.12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Times New Roman" panose="02020603050405020304" pitchFamily="18" charset="0"/>
                        </a:rPr>
                        <a:t> R65,552,000.00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dirty="0">
                          <a:solidFill>
                            <a:srgbClr val="000000"/>
                          </a:solidFill>
                          <a:effectLst/>
                          <a:latin typeface="Times New Roman" panose="02020603050405020304" pitchFamily="18" charset="0"/>
                        </a:rPr>
                        <a:t>-R25,031,529.12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68650412"/>
                  </a:ext>
                </a:extLst>
              </a:tr>
              <a:tr h="227958">
                <a:tc>
                  <a:txBody>
                    <a:bodyPr/>
                    <a:lstStyle/>
                    <a:p>
                      <a:pPr algn="l" fontAlgn="b"/>
                      <a:endParaRPr lang="en-ZA" sz="1400" b="0" i="0" u="none" strike="noStrike">
                        <a:solidFill>
                          <a:srgbClr val="000000"/>
                        </a:solidFill>
                        <a:effectLst/>
                        <a:latin typeface="Calibri" panose="020F0502020204030204" pitchFamily="34" charset="0"/>
                      </a:endParaRPr>
                    </a:p>
                  </a:txBody>
                  <a:tcPr marL="6543" marR="6543" marT="65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6543" marR="6543" marT="65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6543" marR="6543" marT="65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6543" marR="6543" marT="65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6543" marR="6543" marT="65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6543" marR="6543" marT="65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568611"/>
                  </a:ext>
                </a:extLst>
              </a:tr>
              <a:tr h="670310">
                <a:tc>
                  <a:txBody>
                    <a:bodyPr/>
                    <a:lstStyle/>
                    <a:p>
                      <a:pPr algn="l" fontAlgn="ctr"/>
                      <a:r>
                        <a:rPr lang="en-ZA" sz="1400" b="1" i="0" u="none" strike="noStrike" dirty="0">
                          <a:solidFill>
                            <a:srgbClr val="FF0000"/>
                          </a:solidFill>
                          <a:effectLst/>
                          <a:latin typeface="Times New Roman" panose="02020603050405020304" pitchFamily="18" charset="0"/>
                        </a:rPr>
                        <a:t>DATABASE CONFIRMED TARGETS </a:t>
                      </a:r>
                    </a:p>
                    <a:p>
                      <a:pPr algn="l" fontAlgn="ctr"/>
                      <a:r>
                        <a:rPr lang="en-ZA" sz="1400" b="1" i="0" u="none" strike="noStrike" dirty="0">
                          <a:solidFill>
                            <a:srgbClr val="000000"/>
                          </a:solidFill>
                          <a:effectLst/>
                          <a:latin typeface="Times New Roman" panose="02020603050405020304" pitchFamily="18" charset="0"/>
                        </a:rPr>
                        <a:t>District</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just" fontAlgn="ctr"/>
                      <a:r>
                        <a:rPr lang="en-ZA" sz="1400" b="1" i="0" u="none" strike="noStrike">
                          <a:solidFill>
                            <a:srgbClr val="000000"/>
                          </a:solidFill>
                          <a:effectLst/>
                          <a:latin typeface="Times New Roman" panose="02020603050405020304" pitchFamily="18" charset="0"/>
                        </a:rPr>
                        <a:t>Database Targets Q3&amp;Q4</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just" fontAlgn="ctr"/>
                      <a:r>
                        <a:rPr lang="en-ZA" sz="1400" b="1" i="0" u="none" strike="noStrike">
                          <a:solidFill>
                            <a:srgbClr val="000000"/>
                          </a:solidFill>
                          <a:effectLst/>
                          <a:latin typeface="Times New Roman" panose="02020603050405020304" pitchFamily="18" charset="0"/>
                        </a:rPr>
                        <a:t>Average Cost per Ha</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just" fontAlgn="ctr"/>
                      <a:r>
                        <a:rPr lang="en-ZA" sz="1400" b="1" i="0" u="none" strike="noStrike">
                          <a:solidFill>
                            <a:srgbClr val="000000"/>
                          </a:solidFill>
                          <a:effectLst/>
                          <a:latin typeface="Times New Roman" panose="02020603050405020304" pitchFamily="18" charset="0"/>
                        </a:rPr>
                        <a:t>Total budget</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just" fontAlgn="ctr"/>
                      <a:r>
                        <a:rPr lang="en-ZA" sz="1400" b="1" i="0" u="none" strike="noStrike">
                          <a:solidFill>
                            <a:srgbClr val="000000"/>
                          </a:solidFill>
                          <a:effectLst/>
                          <a:latin typeface="Times New Roman" panose="02020603050405020304" pitchFamily="18" charset="0"/>
                        </a:rPr>
                        <a:t>Budget available</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just" fontAlgn="ctr"/>
                      <a:r>
                        <a:rPr lang="en-ZA" sz="1400" b="1" i="0" u="none" strike="noStrike">
                          <a:solidFill>
                            <a:srgbClr val="000000"/>
                          </a:solidFill>
                          <a:effectLst/>
                          <a:latin typeface="Times New Roman" panose="02020603050405020304" pitchFamily="18" charset="0"/>
                        </a:rPr>
                        <a:t>Budget shortfall</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436068071"/>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Amajuba</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1470.62</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6,397,197.00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6,800,000.00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 R     402,803.00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708118"/>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Harry Gwala</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3832.00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R16,669,200.00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4,800,000.00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-R11,869,200.00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44579924"/>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King Cetshwayo</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1021.00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4,441,350.00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6,000,000.00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 R  1,558,650.00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929069"/>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uGu</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992.56</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4,317,636.00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9,000,000.00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 R  4,682,364.00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176171"/>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uMgungundlovu</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910.28</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3,959,718.00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9,000,000.00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 R  5,040,282.00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642368"/>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uMkhanyakude</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1930.40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8,397,240.00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9,000,000.00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000000"/>
                          </a:solidFill>
                          <a:effectLst/>
                          <a:latin typeface="Times New Roman" panose="02020603050405020304" pitchFamily="18" charset="0"/>
                        </a:rPr>
                        <a:t> R     602,760.00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26348"/>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uMzinyathi</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2635.70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R11,465,290.65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8,000,000.00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-R  3,465,290.65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16665228"/>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uThukela</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2575.14</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R11,201,862.47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4,000,000.00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-R  7,201,862.47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88191481"/>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Zululand</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Times New Roman" panose="02020603050405020304" pitchFamily="18" charset="0"/>
                        </a:rPr>
                        <a:t>3588.10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1400" b="0" i="0" u="none" strike="noStrike">
                          <a:solidFill>
                            <a:srgbClr val="000000"/>
                          </a:solidFill>
                          <a:effectLst/>
                          <a:latin typeface="Times New Roman" panose="02020603050405020304" pitchFamily="18" charset="0"/>
                        </a:rPr>
                        <a:t> R4,350.00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R15,608,235.00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400" b="0" i="0" u="none" strike="noStrike">
                          <a:solidFill>
                            <a:srgbClr val="000000"/>
                          </a:solidFill>
                          <a:effectLst/>
                          <a:latin typeface="Times New Roman" panose="02020603050405020304" pitchFamily="18" charset="0"/>
                        </a:rPr>
                        <a:t> R  8,952,000.00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A" sz="1400" b="0" i="0" u="none" strike="noStrike">
                          <a:solidFill>
                            <a:srgbClr val="9C0006"/>
                          </a:solidFill>
                          <a:effectLst/>
                          <a:latin typeface="Times New Roman" panose="02020603050405020304" pitchFamily="18" charset="0"/>
                        </a:rPr>
                        <a:t>-R  6,656,235.00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13568856"/>
                  </a:ext>
                </a:extLst>
              </a:tr>
              <a:tr h="227958">
                <a:tc>
                  <a:txBody>
                    <a:bodyPr/>
                    <a:lstStyle/>
                    <a:p>
                      <a:pPr algn="just" fontAlgn="ctr"/>
                      <a:r>
                        <a:rPr lang="en-ZA" sz="1400" b="1" i="0" u="none" strike="noStrike">
                          <a:solidFill>
                            <a:srgbClr val="000000"/>
                          </a:solidFill>
                          <a:effectLst/>
                          <a:latin typeface="Times New Roman" panose="02020603050405020304" pitchFamily="18" charset="0"/>
                        </a:rPr>
                        <a:t>Total</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Times New Roman" panose="02020603050405020304" pitchFamily="18" charset="0"/>
                        </a:rPr>
                        <a:t>18955.80</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Times New Roman" panose="02020603050405020304" pitchFamily="18" charset="0"/>
                        </a:rPr>
                        <a:t>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Times New Roman" panose="02020603050405020304" pitchFamily="18" charset="0"/>
                        </a:rPr>
                        <a:t> R82,457,729.12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Times New Roman" panose="02020603050405020304" pitchFamily="18" charset="0"/>
                        </a:rPr>
                        <a:t> R65,552,000.00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dirty="0">
                          <a:solidFill>
                            <a:srgbClr val="000000"/>
                          </a:solidFill>
                          <a:effectLst/>
                          <a:latin typeface="Times New Roman" panose="02020603050405020304" pitchFamily="18" charset="0"/>
                        </a:rPr>
                        <a:t>-R16,905,729.12 </a:t>
                      </a:r>
                    </a:p>
                  </a:txBody>
                  <a:tcPr marL="6543" marR="6543" marT="65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7696778"/>
                  </a:ext>
                </a:extLst>
              </a:tr>
            </a:tbl>
          </a:graphicData>
        </a:graphic>
      </p:graphicFrame>
    </p:spTree>
    <p:extLst>
      <p:ext uri="{BB962C8B-B14F-4D97-AF65-F5344CB8AC3E}">
        <p14:creationId xmlns:p14="http://schemas.microsoft.com/office/powerpoint/2010/main" val="186853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9905999" cy="886718"/>
          </a:xfrm>
          <a:solidFill>
            <a:srgbClr val="00B050"/>
          </a:solidFill>
        </p:spPr>
        <p:txBody>
          <a:bodyPr>
            <a:normAutofit/>
          </a:bodyPr>
          <a:lstStyle/>
          <a:p>
            <a:pPr algn="ctr"/>
            <a:r>
              <a:rPr lang="en-US" sz="3600" b="1" dirty="0">
                <a:latin typeface="+mn-lt"/>
                <a:cs typeface="Arial" panose="020B0604020202020204" pitchFamily="34" charset="0"/>
              </a:rPr>
              <a:t>MECHANISATION BUDGET</a:t>
            </a:r>
          </a:p>
        </p:txBody>
      </p:sp>
      <p:sp>
        <p:nvSpPr>
          <p:cNvPr id="3" name="Content Placeholder 2">
            <a:extLst>
              <a:ext uri="{FF2B5EF4-FFF2-40B4-BE49-F238E27FC236}">
                <a16:creationId xmlns:a16="http://schemas.microsoft.com/office/drawing/2014/main" id="{34D0C343-F27C-4AE0-8C83-AE5636750CFA}"/>
              </a:ext>
            </a:extLst>
          </p:cNvPr>
          <p:cNvSpPr>
            <a:spLocks noGrp="1"/>
          </p:cNvSpPr>
          <p:nvPr>
            <p:ph idx="1"/>
          </p:nvPr>
        </p:nvSpPr>
        <p:spPr>
          <a:xfrm>
            <a:off x="520783" y="1390650"/>
            <a:ext cx="8543925" cy="4051022"/>
          </a:xfrm>
        </p:spPr>
        <p:txBody>
          <a:bodyPr/>
          <a:lstStyle/>
          <a:p>
            <a:pPr algn="just"/>
            <a:r>
              <a:rPr lang="en-US" dirty="0"/>
              <a:t>Annual targets of 20 823.80ha show a Budget shortfall of </a:t>
            </a:r>
            <a:r>
              <a:rPr lang="en-ZA" sz="2800" b="1" i="0" u="none" strike="noStrike" dirty="0">
                <a:solidFill>
                  <a:srgbClr val="000000"/>
                </a:solidFill>
                <a:effectLst/>
              </a:rPr>
              <a:t>R25,031,529.12 </a:t>
            </a:r>
          </a:p>
          <a:p>
            <a:pPr algn="just"/>
            <a:r>
              <a:rPr lang="en-US" dirty="0"/>
              <a:t>Database confirmed targets for remaining Q3 and Q4 show a Budget shortfall of </a:t>
            </a:r>
            <a:r>
              <a:rPr lang="en-ZA" sz="2800" b="1" i="0" u="none" strike="noStrike" dirty="0">
                <a:solidFill>
                  <a:srgbClr val="000000"/>
                </a:solidFill>
                <a:effectLst/>
              </a:rPr>
              <a:t>R16,905,729.12, </a:t>
            </a:r>
            <a:r>
              <a:rPr lang="en-ZA" sz="2000" i="1" u="none" strike="noStrike" dirty="0">
                <a:solidFill>
                  <a:srgbClr val="000000"/>
                </a:solidFill>
                <a:effectLst/>
              </a:rPr>
              <a:t>assuming no mechanization expenditure to date</a:t>
            </a:r>
          </a:p>
          <a:p>
            <a:pPr algn="just"/>
            <a:r>
              <a:rPr lang="en-ZA" dirty="0">
                <a:solidFill>
                  <a:srgbClr val="000000"/>
                </a:solidFill>
              </a:rPr>
              <a:t>Districts need to re-confirm current available budget for the programme</a:t>
            </a:r>
            <a:r>
              <a:rPr lang="en-ZA" sz="2800" i="0" u="none" strike="noStrike" dirty="0">
                <a:solidFill>
                  <a:srgbClr val="000000"/>
                </a:solidFill>
                <a:effectLst/>
              </a:rPr>
              <a:t> </a:t>
            </a:r>
            <a:r>
              <a:rPr lang="en-US" dirty="0"/>
              <a:t> </a:t>
            </a:r>
          </a:p>
          <a:p>
            <a:pPr algn="just"/>
            <a:r>
              <a:rPr lang="en-US" dirty="0"/>
              <a:t>The envisaged targeted ha will need to be revised and aligned to budget available</a:t>
            </a:r>
            <a:endParaRPr lang="en-ZA" dirty="0"/>
          </a:p>
        </p:txBody>
      </p:sp>
      <p:sp>
        <p:nvSpPr>
          <p:cNvPr id="4" name="TextBox 3">
            <a:extLst>
              <a:ext uri="{FF2B5EF4-FFF2-40B4-BE49-F238E27FC236}">
                <a16:creationId xmlns:a16="http://schemas.microsoft.com/office/drawing/2014/main" id="{0FF4CE52-8C56-4AE8-A090-047069EFC053}"/>
              </a:ext>
            </a:extLst>
          </p:cNvPr>
          <p:cNvSpPr txBox="1"/>
          <p:nvPr/>
        </p:nvSpPr>
        <p:spPr>
          <a:xfrm>
            <a:off x="7673419" y="1112363"/>
            <a:ext cx="1621410" cy="369332"/>
          </a:xfrm>
          <a:prstGeom prst="rect">
            <a:avLst/>
          </a:prstGeom>
          <a:noFill/>
        </p:spPr>
        <p:txBody>
          <a:bodyPr wrap="square" rtlCol="0">
            <a:spAutoFit/>
          </a:bodyPr>
          <a:lstStyle/>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3153170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2071273676BE44934DC16CAB9F08ED" ma:contentTypeVersion="13" ma:contentTypeDescription="Create a new document." ma:contentTypeScope="" ma:versionID="8c07d3b4a75b6256f95223041d014396">
  <xsd:schema xmlns:xsd="http://www.w3.org/2001/XMLSchema" xmlns:xs="http://www.w3.org/2001/XMLSchema" xmlns:p="http://schemas.microsoft.com/office/2006/metadata/properties" xmlns:ns3="0f217551-d79d-4bea-85b8-3d6c0705472a" xmlns:ns4="c805c413-98fb-4223-89f5-a26cabf4af3e" targetNamespace="http://schemas.microsoft.com/office/2006/metadata/properties" ma:root="true" ma:fieldsID="bbcbec69540d2c3a66bf9d531ecd8a7c" ns3:_="" ns4:_="">
    <xsd:import namespace="0f217551-d79d-4bea-85b8-3d6c0705472a"/>
    <xsd:import namespace="c805c413-98fb-4223-89f5-a26cabf4af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17551-d79d-4bea-85b8-3d6c070547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05c413-98fb-4223-89f5-a26cabf4af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4A888-0184-4CFD-B758-1EF0D578BA16}">
  <ds:schemaRefs>
    <ds:schemaRef ds:uri="http://schemas.microsoft.com/sharepoint/v3/contenttype/forms"/>
  </ds:schemaRefs>
</ds:datastoreItem>
</file>

<file path=customXml/itemProps2.xml><?xml version="1.0" encoding="utf-8"?>
<ds:datastoreItem xmlns:ds="http://schemas.openxmlformats.org/officeDocument/2006/customXml" ds:itemID="{0AC983ED-3F2A-4D14-8BD7-3764F1AAD2E6}">
  <ds:schemaRefs>
    <ds:schemaRef ds:uri="c805c413-98fb-4223-89f5-a26cabf4af3e"/>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0f217551-d79d-4bea-85b8-3d6c0705472a"/>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CCBB4DA-3EDF-4CC4-B3B8-D7236AC52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17551-d79d-4bea-85b8-3d6c0705472a"/>
    <ds:schemaRef ds:uri="c805c413-98fb-4223-89f5-a26cabf4af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3154</TotalTime>
  <Words>1774</Words>
  <Application>Microsoft Office PowerPoint</Application>
  <PresentationFormat>A4 Paper (210x297 mm)</PresentationFormat>
  <Paragraphs>457</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Office Theme</vt:lpstr>
      <vt:lpstr>PowerPoint Presentation</vt:lpstr>
      <vt:lpstr>Contents</vt:lpstr>
      <vt:lpstr>PROJECT BACKGROUND</vt:lpstr>
      <vt:lpstr> Year 1 Deliverables</vt:lpstr>
      <vt:lpstr>PROJECT DELIVERABLES (targeted ha)</vt:lpstr>
      <vt:lpstr>PROJECT DELIVERABLES</vt:lpstr>
      <vt:lpstr>MECHANISATION BUDGET</vt:lpstr>
      <vt:lpstr>PowerPoint Presentation</vt:lpstr>
      <vt:lpstr>MECHANISATION BUDGET</vt:lpstr>
      <vt:lpstr>MECHANISATION MODEL CHALLENGES</vt:lpstr>
      <vt:lpstr>INPUTS STORAGE FACILITIES</vt:lpstr>
      <vt:lpstr>INPUTS STORAGE FACILITIES</vt:lpstr>
      <vt:lpstr>INPUTS STORAGE FACILITIES</vt:lpstr>
      <vt:lpstr>RECOMMENDATIONS</vt:lpstr>
      <vt:lpstr>RECOMMENDATIONS</vt:lpstr>
      <vt:lpstr>OCTOBER IMPLEMENTATION PLAN</vt:lpstr>
      <vt:lpstr>Summary of activities for October</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Nondumiso Mlondo</cp:lastModifiedBy>
  <cp:revision>145</cp:revision>
  <cp:lastPrinted>2020-09-07T06:01:57Z</cp:lastPrinted>
  <dcterms:created xsi:type="dcterms:W3CDTF">2018-06-05T00:51:47Z</dcterms:created>
  <dcterms:modified xsi:type="dcterms:W3CDTF">2022-01-28T08:56:55Z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0x010100172071273676BE44934DC16CAB9F08ED</vt:lpwstr>
  </property>
</Properties>
</file>